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s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si">
                <a:solidFill>
                  <a:schemeClr val="tx1">
                    <a:lumMod val="50000"/>
                    <a:lumOff val="50000"/>
                  </a:schemeClr>
                </a:solidFill>
              </a:rPr>
              <a:t>අංක 45 දෙවියන් වහන්සේගේ වචනය</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si" sz="4400"/>
              <a:t>දේවදූතයාගෙන් ශුභාරංචිය</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i" sz="4000">
                <a:solidFill>
                  <a:srgbClr val="FF0000"/>
                </a:solidFill>
              </a:rPr>
              <a:t>අද ප්‍රශ්නාවලිය</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si" sz="3600">
                <a:solidFill>
                  <a:schemeClr val="tx1">
                    <a:lumMod val="65000"/>
                    <a:lumOff val="35000"/>
                  </a:schemeClr>
                </a:solidFill>
              </a:rPr>
              <a:t>මේරිට ආරංචිය දුන්නේ කවුද?</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si" sz="2800">
                <a:solidFill>
                  <a:schemeClr val="tx1">
                    <a:lumMod val="65000"/>
                    <a:lumOff val="35000"/>
                  </a:schemeClr>
                </a:solidFill>
              </a:rPr>
              <a:t>① </a:t>
            </a:r>
            <a:r xmlns:a="http://schemas.openxmlformats.org/drawingml/2006/main">
              <a:rPr altLang="ko-KR" dirty="0" lang="si" sz="2800">
                <a:solidFill>
                  <a:schemeClr val="tx1">
                    <a:lumMod val="65000"/>
                    <a:lumOff val="35000"/>
                  </a:schemeClr>
                </a:solidFill>
              </a:rPr>
              <a:t>සාතන්</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si" sz="2800">
                <a:solidFill>
                  <a:schemeClr val="tx1">
                    <a:lumMod val="65000"/>
                    <a:lumOff val="35000"/>
                  </a:schemeClr>
                </a:solidFill>
              </a:rPr>
              <a:t>② </a:t>
            </a:r>
            <a:r xmlns:a="http://schemas.openxmlformats.org/drawingml/2006/main">
              <a:rPr altLang="ko-KR" dirty="0" lang="si" sz="2800">
                <a:solidFill>
                  <a:schemeClr val="tx1">
                    <a:lumMod val="65000"/>
                    <a:lumOff val="35000"/>
                  </a:schemeClr>
                </a:solidFill>
              </a:rPr>
              <a:t>මේරිගේ මිතුරිය</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i" sz="2800">
                <a:solidFill>
                  <a:schemeClr val="tx1">
                    <a:lumMod val="65000"/>
                    <a:lumOff val="35000"/>
                  </a:schemeClr>
                </a:solidFill>
              </a:rPr>
              <a:t>③ </a:t>
            </a:r>
            <a:r xmlns:a="http://schemas.openxmlformats.org/drawingml/2006/main">
              <a:rPr altLang="ko-KR" dirty="0" lang="si" sz="2800">
                <a:solidFill>
                  <a:schemeClr val="tx1">
                    <a:lumMod val="65000"/>
                    <a:lumOff val="35000"/>
                  </a:schemeClr>
                </a:solidFill>
              </a:rPr>
              <a:t>ඒන්ජල්</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si" sz="2800">
                <a:solidFill>
                  <a:schemeClr val="tx1">
                    <a:lumMod val="65000"/>
                    <a:lumOff val="35000"/>
                  </a:schemeClr>
                </a:solidFill>
              </a:rPr>
              <a:t>④ </a:t>
            </a:r>
            <a:r xmlns:a="http://schemas.openxmlformats.org/drawingml/2006/main">
              <a:rPr altLang="ko-KR" dirty="0" lang="si" sz="2800">
                <a:solidFill>
                  <a:schemeClr val="tx1">
                    <a:lumMod val="65000"/>
                    <a:lumOff val="35000"/>
                  </a:schemeClr>
                </a:solidFill>
              </a:rPr>
              <a:t>යේසුස්</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i" sz="2800">
                <a:solidFill>
                  <a:srgbClr val="FF0000"/>
                </a:solidFill>
              </a:rPr>
              <a:t>③ </a:t>
            </a:r>
            <a:r xmlns:a="http://schemas.openxmlformats.org/drawingml/2006/main">
              <a:rPr altLang="ko-KR" dirty="0" lang="si" sz="2800">
                <a:solidFill>
                  <a:srgbClr val="FF0000"/>
                </a:solidFill>
              </a:rPr>
              <a:t>ඒන්ජල්</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නැත. 54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ළිඳ ළඟ සමරිතානු කාන්තාවක්</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මා දෙන වතුර බොන තැනැත්තාට කිසිදා පිපාසය ඇති නොවේ. ඇත්තෙන්ම මා ඔහුට දෙන ජලය ඔහු තුළ සදාකාල ජීවනය දක්වා ගලා එන ජල උල්පතක් වන්නේය.”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සමාරිය දේශය හරහා යද්දී ළිඳ ළඟදී කාන්තාවක් හමුවෙලා මෙහෙම කිව්වා. "කරුණාකර මට වතුර ටිකක් දෙන්න."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i" altLang="ko-KR" sz="2600">
                <a:solidFill>
                  <a:schemeClr val="tx1">
                    <a:lumMod val="65000"/>
                    <a:lumOff val="35000"/>
                  </a:schemeClr>
                </a:solidFill>
              </a:rPr>
              <a:t>කාන්තාව පුදුම විය. යුදෙව්වන් සමරිතානුවන් සමඟ කතා නොකරන බැවිනි. "මම කවුද කියලා ඔයා දන්නවා නම්, ඔයා මගෙන් වතුර ඉල්ලයි." යේසුස් කිව්වා</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i" altLang="ko-KR" sz="2600">
                <a:solidFill>
                  <a:schemeClr val="tx1">
                    <a:lumMod val="65000"/>
                    <a:lumOff val="35000"/>
                  </a:schemeClr>
                </a:solidFill>
              </a:rPr>
              <a:t>"මක්නිසාද මා දෙන ජලය නැවත කිසිදා පිපාසයෙන් නොසිටින ජීවන ජලයයි." ඒ ස්ත්‍රියට යේසුස් ගැන කුතුහලයක් ඇති වුණා. "ඔයා කවුද, මට ඒ වතුර දෙන්න පුළුවන්ද?"</a:t>
            </a:r>
            <a:r xmlns:a="http://schemas.openxmlformats.org/drawingml/2006/main">
              <a:rPr lang="si"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“මම ක්‍රිස්තුස් සහ දෙවිගේ පුත්‍රයාය” කියා යේසුස් පිළිතුරු දුන්නා. මෙයින් ඇය තිගැස්සී ගියාය.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si" altLang="ko-KR" sz="2600">
                <a:solidFill>
                  <a:schemeClr val="tx1">
                    <a:lumMod val="65000"/>
                    <a:lumOff val="35000"/>
                  </a:schemeClr>
                </a:solidFill>
              </a:rPr>
              <a:t>ඇය වතුර භාජනය තබා නැවත නගරයට ගොස් යේසුස් ගැන සෙනඟට කීවාය. බොහෝ අය ජේසුස් වහන්සේ හමුවීමට පැමිණ උන් වහන්සේ තම ගැළවුම්කාරයා ලෙස විශ්වාස කළහ.</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සමරිතානු කාන්තාව යේසුස්ව මුණගැසුණු විගස, ඇය වතුර භාජනය තබා නැවත ගමට ගියේ ගැළවීමේ ශුභාරංචිය ගම්වැසියන්ට ලබා දීමටයි.</a:t>
            </a:r>
            <a:r xmlns:a="http://schemas.openxmlformats.org/drawingml/2006/main">
              <a:rPr altLang="en-US" lang="si" sz="3200">
                <a:solidFill>
                  <a:schemeClr val="tx1">
                    <a:lumMod val="65000"/>
                    <a:lumOff val="35000"/>
                  </a:schemeClr>
                </a:solidFill>
              </a:rPr>
              <a:t> </a:t>
            </a:r>
            <a:r xmlns:a="http://schemas.openxmlformats.org/drawingml/2006/main">
              <a:rPr altLang="ko-KR" lang="si" sz="3200">
                <a:solidFill>
                  <a:schemeClr val="tx1">
                    <a:lumMod val="65000"/>
                    <a:lumOff val="35000"/>
                  </a:schemeClr>
                </a:solidFill>
              </a:rPr>
              <a:t>අවසානයේදී ඇය දේශනා කළ ශුභාරංචිය ඇසීමෙන් හා විශ්වාස කිරීමෙන් බොහෝ අය ගැලවූහ.</a:t>
            </a:r>
            <a:r xmlns:a="http://schemas.openxmlformats.org/drawingml/2006/main">
              <a:rPr altLang="en-US" lang="s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si" sz="3200">
                <a:solidFill>
                  <a:schemeClr val="tx1">
                    <a:lumMod val="65000"/>
                    <a:lumOff val="35000"/>
                  </a:schemeClr>
                </a:solidFill>
              </a:rPr>
              <a:t>ඔබට යේසුස්ව මුණගැසුණාද? ඔබ යේසුස් ගැන අන් අයට කියනවාද? සමරිතානු කාන්තාවක් මෙන් යේසුස්ව අන් අයට හඳුන්වා දීම ගැන කුමක් කිව හැකිද?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r xmlns:a="http://schemas.openxmlformats.org/drawingml/2006/main">
              <a:rPr altLang="en-US" lang="si" sz="3600">
                <a:solidFill>
                  <a:srgbClr val="0070c0"/>
                </a:solidFill>
              </a:rPr>
              <a:t> </a:t>
            </a:r>
            <a:r xmlns:a="http://schemas.openxmlformats.org/drawingml/2006/main">
              <a:rPr altLang="ko-KR" lang="si" sz="3600">
                <a:solidFill>
                  <a:srgbClr val="0070c0"/>
                </a:solidFill>
              </a:rPr>
              <a:t>වේ..</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අපගේ ආත්මයන් සඳහා කිසිදා පිපාසයෙන් නොසිටින ලෙස අපට ජීවන වතුර දෙන තැනැත්තා යේසුස්ය.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යේසුස්ට සමරිතානු කාන්තාවක් මුණගැසුණේ කොහේද?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මාලිගාවේ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නගරයේ</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වීදිය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වෙළඳපොලේ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ළිඳ ළඟ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ළිඳ ළඟ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i" sz="4000">
                <a:solidFill>
                  <a:srgbClr val="FF0000"/>
                </a:solidFill>
              </a:rPr>
              <a:t>අද වචනය</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i" sz="3600">
                <a:solidFill>
                  <a:schemeClr val="tx1">
                    <a:lumMod val="65000"/>
                    <a:lumOff val="35000"/>
                  </a:schemeClr>
                </a:solidFill>
              </a:rPr>
              <a:t>ඔබ දරුවෙකු සමඟ සිට පුතෙකු බිහි කරන්නෙහිය, ඔබ ඔහුට යේසුස් යන නම තැබිය යුතුය.</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i" sz="2800">
                <a:solidFill>
                  <a:schemeClr val="tx1">
                    <a:lumMod val="65000"/>
                    <a:lumOff val="35000"/>
                  </a:schemeClr>
                </a:solidFill>
              </a:rPr>
              <a:t>ලූක්</a:t>
            </a:r>
            <a:r xmlns:a="http://schemas.openxmlformats.org/drawingml/2006/main">
              <a:rPr altLang="en-US" dirty="0" lang="si" sz="2800">
                <a:solidFill>
                  <a:schemeClr val="tx1">
                    <a:lumMod val="65000"/>
                    <a:lumOff val="35000"/>
                  </a:schemeClr>
                </a:solidFill>
              </a:rPr>
              <a:t> </a:t>
            </a:r>
            <a:r xmlns:a="http://schemas.openxmlformats.org/drawingml/2006/main">
              <a:rPr altLang="ko-KR" dirty="0" lang="s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මා දෙන වතුර බොන තැනැත්තාට කිසිදා පිපාසය ඇති නොවේ. ඇත්තෙන්ම මා ඔහුට දෙන ජලය ඔහු තුළ සදාකාල ජීවනය දක්වා ගලා එන ජල උල්පතක් වන්නේය.”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55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ඔබේ දැල ගැඹුරු ජලයට විසි කරන්න</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එවිට ජේසුස් වහන්සේ සීමොන්ට කතා කොට, "බිය නොවන්න; මෙතැන් පටන් ඔබ මිනිසුන් අල්ලාගන්නෙහි ය"යි වදාළ සේක.</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පේතෘස්ගේ ඔරුවේ ගොස් පණිවිඩය දුන් යේසුස් පේතෘස්ට මෙසේ කීවේය. "දැන් ගැඹුරු වතුරට ගිහින් මාළු අල්ලන්න දැලක් විසි කරන්න."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“ස්වාමීනි, අපි මුළු රාත්‍රිය පුරාම වෙහෙස මහන්සි වී වැඩ කළත් කිසිවක් අල්ලා ගත්තේ නැත. ඒත් ඔයා කියන නිසා මම දැල් බානවා."</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ඔවුන් එසේ කළ විට, ඔවුන්ගේ දැල් කැඩීමට පටන්ගත් මාළු විශාල ප්‍රමාණයක් ඔවුන්ට හසු විය. මේ ගැන පේතෘස් පුදුමයට පත් විය.</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si" sz="3000">
                <a:solidFill>
                  <a:schemeClr val="tx1">
                    <a:lumMod val="65000"/>
                    <a:lumOff val="35000"/>
                  </a:schemeClr>
                </a:solidFill>
              </a:rPr>
              <a:t>ඒ අවස්ථාවේදී පේතෘස් පසුතැවිලි වූයේ යේසුස් වහන්සේ දෙවියන් වහන්සේගේ පුත්‍රයා බව දැනගෙනයි. "මම පව්කාරයෙක්."</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i" sz="3000">
                <a:solidFill>
                  <a:schemeClr val="tx1">
                    <a:lumMod val="65000"/>
                    <a:lumOff val="35000"/>
                  </a:schemeClr>
                </a:solidFill>
              </a:rPr>
              <a:t>යේසුස් කිව්වා. “බිය නොවන්න, මෙතැන් සිට ඔබ මිනිසුන් රැගෙන යන ධීවරයෙක් වනු ඇත.” පේතෘස් සියල්ල අත්හැර යේසුස්ගේ ගෝලයෙකු විය.</a:t>
            </a:r>
            <a:r xmlns:a="http://schemas.openxmlformats.org/drawingml/2006/main">
              <a:rPr altLang="en-US" lang="si"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a:t>
            </a:r>
            <a:r xmlns:a="http://schemas.openxmlformats.org/drawingml/2006/main">
              <a:rPr altLang="en-US" lang="si" sz="4000">
                <a:solidFill>
                  <a:srgbClr val="ff0000"/>
                </a:solidFill>
              </a:rPr>
              <a:t> </a:t>
            </a:r>
            <a:r xmlns:a="http://schemas.openxmlformats.org/drawingml/2006/main">
              <a:rPr altLang="ko-KR" lang="si" sz="4000">
                <a:solidFill>
                  <a:srgbClr val="ff0000"/>
                </a:solidFill>
              </a:rPr>
              <a:t>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යේසුස්ව මුණගැසුණු පේතෘස්,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පසුතැවිලි වී කීකරු විය.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පසුතැවීම සහ කීකරුකම තිබේද?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ඔබේ ජීවිතයේ යේසුස්ට?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පේතෘස් සියල්ල අත්හැර යේසුස්වහන්සේ පසුපස ගියේය. පේතෘස් මෙන් ඔබත් සැබෑ පසුතැවිල්ල සහ කීකරුකම දන්නා ගෝලයෙකු විය යුතුය.</a:t>
            </a:r>
            <a:r xmlns:a="http://schemas.openxmlformats.org/drawingml/2006/main">
              <a:rPr altLang="en-US" lang="s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වහන්සේ මිනිසුන්ගේ අත්දැකීම් සහ හැකියාවන් අභිබවා යන හාස්කම් කරන කෙනෙකි.</a:t>
            </a:r>
            <a:r xmlns:a="http://schemas.openxmlformats.org/drawingml/2006/main">
              <a:rPr altLang="en-US" lang="s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46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ජේසු බබා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පේතෘස්ගේ රැකියාව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වඩු කාර්මිකයා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එඬේරා</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ධීවරයා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ගොවියා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③ </a:t>
            </a:r>
            <a:r xmlns:a="http://schemas.openxmlformats.org/drawingml/2006/main">
              <a:rPr altLang="ko-KR" lang="si" sz="2800">
                <a:solidFill>
                  <a:srgbClr val="ff0000"/>
                </a:solidFill>
              </a:rPr>
              <a:t>ධීවරයා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එවිට ජේසුස් වහන්සේ සීමොන්ට කතා කොට, "බිය නොවන්න; මෙතැන් පටන් ඔබ මිනිසුන් අල්ලාගන්නෙහි ය"යි වදාළ සේක.</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56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ගෝලයන් කැඳවූ යේසුස්</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පිලිප් නතානියෙල්ව සොයාගෙන, “මෝසෙස් ව්‍යවස්ථාවේ ලියා ඇති, අනාගතවක්තෘවරුන්ද ලියා ඇති, එනම් යෝසෙප්ගේ පුත්‍රයා වන නාසරෙත්හි ජේසුස් වහන්සේ අපට හමු විය” කියා ඔහුට කීවේය.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පේතෘස්, ඇන්ඩෘ සහ ඔවුන්ගේ අසල්වැසියා වූ ෆිලිප්ව ගෝලයෙකු වීමට කැඳෙව්වා. "මාව අනුගමනය කරන්න!"</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පිලිප් තම මිතුරා වන නතානියෙල්ට යේසුස්ව හඳුන්වා දුන්නේය. "පරණ ගිවිසුමේ අනාගතවක්තෘවරුන් විසින් ලියන ලද මෙසියස් පෙනී සිටියේය."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"නාසරෙත්! එතනින් මෙසියස්ට එන්න පුළුවන්ද?" නතානියෙල් ඇසුවේය. “ඇවිත් බලන්න,” පිලිප් පැවසීය.</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නතානියෙල්ට කිව්වා. “ඔබ සැබෑ ඊශ්‍රායෙල් ජාතිකයෙක්, පිලිප් ඔබව කැඳවීමට පෙර අත්තික්කා ගස යට සිටියදී මම ඔබව දුටුවෙමි.”</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නතානියෙල් මේ ගැන පුදුම වී, “රබ්බි, ඔබ දෙවියන් වහන්සේගේ පුත්‍රයා සහ ඉශ්‍රායෙල්හි රජු ය”යි ජේසුස් වහන්සේට මහිමය දුන් සේක.</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නතානියෙල් එය දැනගත් වහාම</a:t>
            </a:r>
            <a:r xmlns:a="http://schemas.openxmlformats.org/drawingml/2006/main">
              <a:rPr altLang="en-US" lang="si" sz="3200">
                <a:solidFill>
                  <a:schemeClr val="tx1">
                    <a:lumMod val="65000"/>
                    <a:lumOff val="35000"/>
                  </a:schemeClr>
                </a:solidFill>
              </a:rPr>
              <a:t> </a:t>
            </a:r>
            <a:r xmlns:a="http://schemas.openxmlformats.org/drawingml/2006/main">
              <a:rPr altLang="ko-KR" lang="si" sz="3200">
                <a:solidFill>
                  <a:schemeClr val="tx1">
                    <a:lumMod val="65000"/>
                    <a:lumOff val="35000"/>
                  </a:schemeClr>
                </a:solidFill>
              </a:rPr>
              <a:t>යේසුස් වහන්සේ මෙසියස් ය, ඔහු යේසුස් වහන්සේට මහිමය ලබා දුන්නේය.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ඔහු යේසුස්ගේ ගෝලයෙක් වුණා</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අපගේ ගැලවුම්කරුවා වන ජේසුස් වහන්සේට අප මහිමය ලබා දිය යුතු අතර, ජේසුස් වහන්සේගේ ශ්‍රාවක ජීවිතයක් ගත කරමින් උන් වහන්සේට කීකරු විය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අද දාවිත්ගේ නගරයේ ඔබට ගැළවුම්කාරයෙක් උපන්නේය. ඔහු ක්‍රිස්තුස් සමිඳාණන් වහන්සේ 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වහන්සේ මිනිසුන්ට තමන් හා සමාන වීමට ගෝලයන් ලෙස කැඳවනු ලැබේ.</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යේසුස්ව නතානියෙල්ට හඳුන්වා දුන්නේ කවුද?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පීටර්</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පිලිප්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ඇන්ඩෲ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පෝල්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② </a:t>
            </a:r>
            <a:r xmlns:a="http://schemas.openxmlformats.org/drawingml/2006/main">
              <a:rPr altLang="ko-KR" lang="si" sz="2800">
                <a:solidFill>
                  <a:srgbClr val="ff0000"/>
                </a:solidFill>
              </a:rPr>
              <a:t>පිලිප්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පිලිප් නතානියෙල්ව සොයාගෙන, “මෝසෙස් ව්‍යවස්ථාවේ ලියා ඇති, අනාගතවක්තෘවරුන්ද ලියා ඇති, එනම් යෝසෙප්ගේ පුත්‍රයා වන නාසරෙත්හි ජේසුස් වහන්සේ අපට හමු විය” කියා ඔහුට කීවේය.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57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වහලෙන් බැස ආ පුද්ගලයා</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ඔහු නැඟිට පැදුර රැගෙන ඔවුන් සියල්ලන්ටම පෙනෙන පරිදි පිටතට ගියේය. මෙය සියල්ලන් මවිතයට පත් කළ අතර ඔවුන් දෙවියන් වහන්සේට ප්‍රශංසා කරමින්, "අපි කවදාවත් මෙවැනි දෙයක් දැක නැත!"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යේසුස්ගේ සුවය ගැන මිනිසුන්ට ආරංචි වූ විට මිනිසුන් තම අංශභාග රෝගියෙකුව රැගෙන ආවා</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නමුත් යේසුස් සිටි තැන බොහෝ සෙනඟ සිටියා. එබැවින් ඔවුන්ගේ අංශභාග මිතුරා වහලය හරහා යේසුස් වෙත ගෙන යාමට ඔවුන්ට නොහැකි විය.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අන්තිමේදී, අංශභාග රෝගියා ගෙනා අය වහලය කඩාගෙන ගොස් අංශභාග රෝගියෙකුව යේසුස් වෙත යැව්වා.</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ඔවුන්ගේ ඇදහිල්ල දැක මෙසේ කීවේය. "ඔයාගේ පව් කමා වෙලා. නැගිටලා ගෙදර යන්න."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පුදුමයකට මෙන් අංශභාග රෝගියා මේ වන විට සුව වී ඇත. එවිට ඔහු නැඟිට ඇවිද ගොස් දෙවියන් වහන්සේට ප්‍රශංසා කළේය.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si" altLang="ko-KR" sz="2400">
                <a:solidFill>
                  <a:schemeClr val="tx1">
                    <a:lumMod val="65000"/>
                    <a:lumOff val="35000"/>
                  </a:schemeClr>
                </a:solidFill>
              </a:rPr>
              <a:t>මරියාට දරුවෙකු ලැබීමට කාලය පැමිණි විට ඇයට බෙත්ලෙහෙමට යාමට සිදු විය. ඒත් ඉඩක් නැති නිසා ගව ඔරුවක බබෙක් හිටියා..</a:t>
            </a:r>
            <a:r xmlns:a="http://schemas.openxmlformats.org/drawingml/2006/main">
              <a:rPr lang="si"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අංශභාග රෝගියාගේ මිතුරන්ට දුෂ්කරතා සහ ආබාධ ඇති වූ නමුත්, යේසුස් වෙතට යෑම අත්හැරීමට ඔවුන්ට නොහැකි විය. මොකද එයාලට යේසුස් ගැන විශ්වාසයක් තිබුණා.</a:t>
            </a:r>
            <a:r xmlns:a="http://schemas.openxmlformats.org/drawingml/2006/main">
              <a:rPr altLang="en-US" lang="si" sz="3200">
                <a:solidFill>
                  <a:schemeClr val="tx1">
                    <a:lumMod val="65000"/>
                    <a:lumOff val="35000"/>
                  </a:schemeClr>
                </a:solidFill>
              </a:rPr>
              <a:t> </a:t>
            </a:r>
            <a:r xmlns:a="http://schemas.openxmlformats.org/drawingml/2006/main">
              <a:rPr altLang="ko-KR" lang="si" sz="3200">
                <a:solidFill>
                  <a:schemeClr val="tx1">
                    <a:lumMod val="65000"/>
                    <a:lumOff val="35000"/>
                  </a:schemeClr>
                </a:solidFill>
              </a:rPr>
              <a:t>අපිට යේසුස් ගැන විශ්වාසයක් තියෙනවාද?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ඇදහිල්ලෙන් ජේසුස් වහන්සේ වෙතට පැමිණෙන විට, අපව අවහිර කරන දුෂ්කරතා සහ බාධක නොතකා අප අත් නොහැරිය යුතුය.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එසේ කිරීමෙන් අංශභාග රෝගියෙකු මෙන් දෙවිට ගෞරවය ගෙන ඒමට අපට හැකි වේවි.</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තමන් ළඟට එන අයව ප්‍රතික්ෂේප කරන්නේ නැහැ. ඒ වගේම තමන් ළඟට එන අයට අවශ්‍ය දේ දෙනවා.</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අංශභාග රෝගියෙකු යේසුස් වෙත පැමිණියේ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කවුළුව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ගේට්ටුව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බිත්තිය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වහලය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වහලය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ඔහු නැඟිට පැදුර රැගෙන ඔවුන් සියල්ලන්ටම පෙනෙන පරිදි පිටතට ගියේය. මෙය සියල්ලන් මවිතයට පත් කළ අතර ඔවුන් දෙවියන් වහන්සේට ප්‍රශංසා කරමින්, "අපි කවදාවත් මෙවැනි දෙයක් දැක නැත!"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58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මැතිව්ට කතා කරනවා</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එතැනින් යන විට මතෙව් නම් මිනිසෙක් බදු එකතු කරන්නාගේ කුටියේ වාඩි වී සිටිනු දුටුවේය. "මාව අනුගමනය කරන්න" කියා ඔහු ඔහුට පැවසූ අතර මැතිව් නැඟිට ඔහු පසුපස ගියේය.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මතෙව් නම් බදු එකතු කරන්නෙකු සිටියේය. ඔහු රෝමය වෙනුවෙන් ඊශ්‍රායෙල්වරුන්ට බදු එකතු කරන්නෙකු විය.</a:t>
            </a:r>
            <a:r xmlns:a="http://schemas.openxmlformats.org/drawingml/2006/main">
              <a:rPr lang="s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මැතිව් බදු එකතු කරන්නෙකු වූ නිසා ඔහුට විශාල මුදලක් තිබුණි. නමුත් ජයග්‍රාහකයා වූ රෝමය වෙනුවෙන් සේවය කරන බදු එකතු කරන්නන්ට යුදෙව්වන් වෛර කළහ.</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බදු කුටියේ වාඩි වී සිටි මතෙව් දෙස බලා ඔහුට මෙසේ කීවේය. "මාව අනුගමනය කරන්න"</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මතෙව් වහාම සියල්ල අත්හැර ජේසුස් වහන්සේ අනුගමනය කළේය. ඒ තමාව ඇමතීම ගැන ඔහු යේසුස්ට ස්තුති කළ නිසාය.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 අතර බෙත්ලෙහෙමේ බැටළුවන් බලාගත් එඬේරුන්ට ස්වර්ගයෙන් හඬක් ඇසිණි.</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"වෛද්‍යවරයා අවශ්‍ය වන්නේ සෞඛ්‍ය සම්පන්න අයට නොවේ, නමුත් රෝගීන්ට." මතෙව් යේසුස්ගේ ගෝලයෙක් වුණා.</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මතෙව් ඔහුගේ සෙනඟ විසින් පිළිකුල් කරන ලද බදු එකතු කරන්නෙකු විය. එහෙත්, යේසුස් මතෙව් කැඳවා ඔහුව ගෝලයෙකු කළේය.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අපිත් දෙවිගේ සෙනඟ. නමුත් අපි යේසුස්ගේ ගෝලයන් ලෙස හැඳින්වීමට ප්රමාණවත් නොවේ.</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si" sz="3200">
                <a:solidFill>
                  <a:schemeClr val="tx1">
                    <a:lumMod val="65000"/>
                    <a:lumOff val="35000"/>
                  </a:schemeClr>
                </a:solidFill>
              </a:rPr>
              <a:t>කෙසේවෙතත්, යේසුස් අපට ආරාධනා කරන්නේ ඔහුගේ ගෝලයන් කිරීමටයි. එමනිසා, ඔහුගේ කැඳවීමට සුදුස්සෙකු වීමට අප ඔහුට කීකරු විය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කියන්නේ ලෝකයේ ප්‍රතික්ෂේප කරන මිනිසුන්ට දෙවියන්ගේ සෙනඟ වෙන්න කියලා.</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මැතිව්ගේ රැකියාව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බදු එකතු කරන්නා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ධීවරයෙක්</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වඩු කාර්මිකයා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පූජකයා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① </a:t>
            </a:r>
            <a:r xmlns:a="http://schemas.openxmlformats.org/drawingml/2006/main">
              <a:rPr altLang="ko-KR" lang="si" sz="2800">
                <a:solidFill>
                  <a:srgbClr val="ff0000"/>
                </a:solidFill>
              </a:rPr>
              <a:t>බදු එකතු කරන්නා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එතැනින් යන විට මතෙව් නම් මිනිසෙක් බදු එකතු කරන්නාගේ කුටියේ වාඩි වී සිටිනු දුටුවේය. "මාව අනුගමනය කරන්න" කියා ඔහු ඔහුට පැවසූ අතර මැතිව් නැඟිට ඔහු පසුපස ගියේය.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59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ගෝලයන් දොළොස්දෙනා තෝරාගත්තේය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එක දවසක් යේසුස් යාච්ඤා කිරීමට කඳු බෑවුමකට ගොස් දෙවියන්ට යාච්ඤා කරමින් රාත්‍රිය ගත කළා.</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උදෑසන පැමිණි විට, ඔහු තම ගෝලයන් තමන් වෙතට කැඳවා, ඔවුන්ගෙන් දොළොස් දෙනෙකු තෝරාගෙන, ඔවුන්ව ප්‍රේරිතයන් ලෙසද නම් කළේය.</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6:</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ජේසුස් වහන්සේට සවන් දුන් සහ අනුගමනය කළ බොහෝ දෙනෙක් සිටියහ. ඔවුන් යේසුස් සමඟ ගොස් යේසුස්ගෙන් ඉගෙනගත්තා</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යාච්ඤා කිරීමෙන් පසු, යේසුස් විශේෂයෙන් ඔවුන්ගෙන් දොළොස්දෙනෙකුව සමීප ගෝලයන් ලෙස තෝරා ගත්තේය.</a:t>
            </a:r>
            <a:r xmlns:a="http://schemas.openxmlformats.org/drawingml/2006/main">
              <a:rPr lang="s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ඔවුන්ව තෝරාගනු ලැබුවේ යේසුස් සමඟ ජීවත් වීමට, ශුභාරංචිය දේශනා කිරීමට සහ භූතයන් දුරු කිරීමටය.</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“ස්වර්ගයට මහිමය, පොළොවට සාමය! ප්‍රීති වන්න, යේසුස් ඉපදුණා. ” ස්වර්ගයේ සිට දේවදූතයන් කීවේය</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i" sz="3000">
                <a:solidFill>
                  <a:schemeClr val="tx1">
                    <a:lumMod val="65000"/>
                    <a:lumOff val="35000"/>
                  </a:schemeClr>
                </a:solidFill>
              </a:rPr>
              <a:t>ගෝලයන් විවිධ පුද්ගලයන් විය: ඔවුන්ගෙන් සමහරක් ධීවරයින්, බදු එකතු කරන්නෙකු, විප්ලවවාදියෙක්, ඔවුන්ගෙන් සමහරෙකු උණුසුම් විය.</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නමුත් යේසුස් තම ගෝලයන්ව හොඳින් තෝරා ගන්නා ලෙස දෙවිට යාච්ඤා කළ අතර, ඔහු ඔවුන්ව හොඳින් තෝරාගෙන, ඔවුන්ව හොඳින් රැකබලා ගෙන, ඔවුන්ට හොඳින් ඉගැන්නුවා.</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i" sz="2800">
                <a:solidFill>
                  <a:schemeClr val="tx1">
                    <a:lumMod val="65000"/>
                    <a:lumOff val="35000"/>
                  </a:schemeClr>
                </a:solidFill>
              </a:rPr>
              <a:t>ජේසුස් වහන්සේ සිය ගෝලයන් තෝරා ගත්තේ මේ නිසා ය: 1) ඔවුන්ට දෙවියන් වහන්සේගේ වචනය ඉගැන්වීමට, 2) ඔවුන් ඉගෙන ගත් දේ අනුව ශුභාරංචිය දේශනා කිරීමට සැලැස්වීමට, සහ 3) ඔවුන් දෙවියන් වහන්සේගේ රාජ්‍යයේ බලය ප්‍රකාශ කිරීමට සැලැස්වීම. මේ හේතු නිසා යේසුස් තම ගෝලයන්ව තෝරා ගත්තා.</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අපිත් යේසුස්ගේ ගෝලයෝ.</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i" sz="2800">
                <a:solidFill>
                  <a:schemeClr val="tx1">
                    <a:lumMod val="65000"/>
                    <a:lumOff val="35000"/>
                  </a:schemeClr>
                </a:solidFill>
              </a:rPr>
              <a:t>අපගේ කාර්යය ජේසුස් වහන්සේගේ ගෝලයන් දොළොස් දෙනාගේ කාර්යයට සමාන ය.</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i" sz="2800">
                <a:solidFill>
                  <a:schemeClr val="tx1">
                    <a:lumMod val="65000"/>
                    <a:lumOff val="35000"/>
                  </a:schemeClr>
                </a:solidFill>
              </a:rPr>
              <a:t>අද පටන් ශ්‍රාවක ජීවිතයක් ගත කරමු </a:t>
            </a:r>
            <a:r xmlns:a="http://schemas.openxmlformats.org/drawingml/2006/main">
              <a:rPr altLang="ko-KR" lang="si" sz="3200">
                <a:solidFill>
                  <a:schemeClr val="tx1">
                    <a:lumMod val="65000"/>
                    <a:lumOff val="35000"/>
                  </a:schemeClr>
                </a:solidFill>
              </a:rPr>
              <a:t>.</a:t>
            </a:r>
            <a:r xmlns:a="http://schemas.openxmlformats.org/drawingml/2006/main">
              <a:rPr altLang="en-US" lang="s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r xmlns:a="http://schemas.openxmlformats.org/drawingml/2006/main">
              <a:rPr altLang="en-US" lang="si" sz="3600">
                <a:solidFill>
                  <a:srgbClr val="0070c0"/>
                </a:solidFill>
              </a:rPr>
              <a:t> </a:t>
            </a:r>
            <a:r xmlns:a="http://schemas.openxmlformats.org/drawingml/2006/main">
              <a:rPr altLang="ko-KR" lang="si" sz="3600">
                <a:solidFill>
                  <a:srgbClr val="0070c0"/>
                </a:solidFill>
              </a:rPr>
              <a:t>වේ…</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යේසුස්ගේ ගෝලයන් මෙන් අපට වර්ධනය වීමට ස්වර්ගයේ සත්‍යය උගන්වන්නේ යේසුස්ය.</a:t>
            </a:r>
            <a:r xmlns:a="http://schemas.openxmlformats.org/drawingml/2006/main">
              <a:rPr altLang="en-US" lang="s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යේසුස් වහන්සේ අපෝස්තුළුවරුන් ලෙස (යවනු ලැබූ අය) ගෝලයන් කී දෙනෙක් තෝරා ගත්තාද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දහය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එකොළොස්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දොළොස්</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දාහතර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③ </a:t>
            </a:r>
            <a:r xmlns:a="http://schemas.openxmlformats.org/drawingml/2006/main">
              <a:rPr altLang="ko-KR" lang="si" sz="2800">
                <a:solidFill>
                  <a:srgbClr val="ff0000"/>
                </a:solidFill>
              </a:rPr>
              <a:t>දොළොස්</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එක දවසක් යේසුස් යාච්ඤා කිරීමට කඳු බෑවුමකට ගොස් දෙවියන්ට යාච්ඤා කරමින් රාත්‍රිය ගත කළා.</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උදෑසන පැමිණි විට, ඔහු තම ගෝලයන් තමන් වෙතට කැඳවා, ඔවුන්ගෙන් දොළොස් දෙනෙකු තෝරාගෙන, ඔවුන්ව ප්‍රේරිතයන් ලෙසද නම් කළේය.</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6:</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60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කන්ද උඩදී ශුභාරංචිය ඉගැන්නුවා.</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දැන් ඔහු සෙනඟ දුටු විට කන්දකට නැඟී හිඳගත්තේය. උන් වහන්සේගේ ගෝලයෝ උන් වහන්සේ වෙතට අවුත්,</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ඔහු ඔවුන්ට උගන්වන්නට පටන්ගත්තේ මෙසේය.</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“ආත්මයෙන් දුප්පතුන් භාග්‍යවන්තයෝය, මක්නිසාද ස්වර්ග රාජ්‍යය ඔවුන්ගේය.</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යේසුස් කන්ද උඩ සිටි සෙනඟට දෙවිගේ රාජ්‍යයේ මිනිසුන් ලෙස ජීවත් විය යුතු ආකාරය ඉගැන්නුවා.</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“ආත්මයෙන් දුප්පතුන් භාග්‍යවන්තයෝය, මක්නිසාද ස්වර්ග රාජ්‍යය ඔවුන්ගේය.</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දේවදූතයන් පැවසූ පරිදි, යේසුස් වහන්සේ නිරෝගීව උපත ලැබුවේ ගව ඔරුවක 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ඔබ ඔබේ දත්වලින් ඔබේ දත් ආපසු ගෙවීමට ඉගෙනගෙන ඇත, නමුත් මම ඔබට කියන්නේ දකුණු කම්මුලට පහර දෙන ඕනෑම කෙනෙකුට වම් කම්මුල දෙන්න කියායි. එවිට ඔබ දෙවියන් වහන්සේගේ දරුවන් වනු ඇත!</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අහසේ කුරුල්ලන් දෙස බලන්න. කුරුල්ලන් ගොවිපල වැඩ කරන්නේ නැත, නමුත් දෙවියන් වහන්සේ ඔවුන් සියල්ලන්ටම පෝෂණය කරයි. කුරුල්ලන්ට වඩා ඔහු ඔබව රැකබලා ගන්නේ නැද්ද!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යේසුස්ගේ ඉගැන්වීම් ගැන මිනිස්සු පුදුම වුණා. මොකද යේසුස්ට සාමාන්‍ය බයිබල් ගුරුවරුන්ට වඩා අධිකාරියක් තිබුණා.</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යේසුස් අපිට කියනවා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දෙවිගේ සෙනඟගේ ජීවිත ලෝකයේ ජීවත් වන අයට වඩා වෙනස් බව.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යේසුස්ව විශ්වාස නොකරන අයගෙන් අපේ ජීවිතවල යම් වෙනසක් තිබේද?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අපි ගැනම සොයා බලා දෙවියන් වහන්සේගේ රාජ්‍යයට සුදුසු ජීවිතයක් ගත කරමු.</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දෙවියන්වහන්සේගේ රාජ්‍යයේ සෙනඟ මෙන් ජීවත්වීමට අපව පරිවර්තනය කරන්නේ යේසුස්වහන්සේය.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ආත්මයෙන් දුප්පතුන්ට ලබාගත හැක්කේ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මුදල්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ආහාර</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ගෞරවය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දෙවියන් වහන්සේගේ රාජ්‍යය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දෙවියන් වහන්සේගේ රාජ්‍යය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දැන් ඔහු සෙනඟ දුටු විට කන්දකට නැඟී හිඳගත්තේය. උන් වහන්සේගේ ගෝලයෝ උන් වහන්සේ වෙතට අවුත්,</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ඔහු ඔවුන්ට උගන්වන්නට පටන්ගත්තේ මෙසේය.</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“ආත්මයෙන් දුප්පතුන් භාග්‍යවන්තයෝය, මක්නිසාද ස්වර්ග රාජ්‍යය ඔවුන්ගේය.</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61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කුණාටුව සන්සුන් කරයි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ඔහු නැඟිට, සුළඟට තරවටු කර, රළට පැවසුවේ, "නිශ්ශබ්ද වන්න! නිශ්ශබ්ද වන්න!" එවිට සුළඟ පහව ගොස් සම්පූර්ණයෙන්ම සන්සුන් විය.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සහ ඔහුගේ ගෝලයන් ගලීල විල හරහා ඔරුවකට නැග්ගා.</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si" altLang="ko-KR" sz="2500">
                <a:solidFill>
                  <a:schemeClr val="tx1">
                    <a:lumMod val="65000"/>
                    <a:lumOff val="35000"/>
                  </a:schemeClr>
                </a:solidFill>
              </a:rPr>
              <a:t>බෙත්ලෙහෙමේ එඬේරුන් පැමිණියේ මිනිසුන්ව ගලවා ගන්නා දෙවියන් වහන්සේගේ පුත්‍රයා බැලීමටය. "යේසුස් වහන්සේ! දෙවියන් වහන්සේගේ පුත්රයා! මේ දේශයට පැමිණි ඔබට ස්තුතියි!”</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වැව තරණය කරමින් සිටියදී එක්වරම දරුණු සුළඟක් හමා, බිහිසුණු රළ පහරක් ආවා.</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ගෝලයන් අවසානයේදී යේසුස්ට මෙසේ පැවසුවා. 'ගුරුතුමනි, අපි දියේ ගිලුනත් ඔබට කමක් නැද්ද!'</a:t>
            </a:r>
            <a:r xmlns:a="http://schemas.openxmlformats.org/drawingml/2006/main">
              <a:rPr lang="s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 සුළඟට තරවටු කර රළවලට කතා කොට, “නිශ්ශබ්ද වන්න! නිශ්චල වන්න! ” එවිට සුළඟ පහව ගොස් සම්පූර්ණයෙන්ම සන්සුන්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ඔවුන් බියට පත් වී එකිනෙකාගෙන් මෙසේ ඇසුවා: “මේ කවුද? සුළඟ සහ රළ පවා ඔහුට කීකරු වේ!”</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මුහුදට අණ දිය හැක්කේ දෙවියන් වහන්සේට පමණි</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සහ සුළඟ.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ජේසුස් වහන්සේ ලෝකය මවා පාලනය කරන දෙවියන් වන්නේ එබැවිනි.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විශ්වාස කරන යේසුස් බොහෝ දෙවිවරුන්ගෙන් කෙනෙක් නොව, එකම සහ සර්ව බලගතු මැවුම්කරු දෙවියන්.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මේ කාරණය සිහිකරමින් ශ් රද්ධාව වර්ධනය කරගත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r xmlns:a="http://schemas.openxmlformats.org/drawingml/2006/main">
              <a:rPr altLang="en-US" lang="si" sz="3600">
                <a:solidFill>
                  <a:srgbClr val="0070c0"/>
                </a:solidFill>
              </a:rPr>
              <a:t> </a:t>
            </a:r>
            <a:r xmlns:a="http://schemas.openxmlformats.org/drawingml/2006/main">
              <a:rPr altLang="ko-KR" lang="si" sz="3600">
                <a:solidFill>
                  <a:srgbClr val="0070c0"/>
                </a:solidFill>
              </a:rPr>
              <a:t>වේ..</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මේ ලෝකයේ සෑම දෙයක්ම සාදන සහ පාලනය කරන සෑම දෙයකම හිමිකරු යේසුස්ය.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මුහුද සහ සුළඟ ගැන යේසුස් අණ කළේ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නිශ්චලව සිටින්න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දුවන්න සහ සෙල්ලම් කරන්න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අවදි</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දක්වා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විවෘතයි</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ඔබගේ</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ඇස්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① </a:t>
            </a:r>
            <a:r xmlns:a="http://schemas.openxmlformats.org/drawingml/2006/main">
              <a:rPr altLang="ko-KR" lang="si" sz="2800">
                <a:solidFill>
                  <a:srgbClr val="ff0000"/>
                </a:solidFill>
              </a:rPr>
              <a:t>නිශ්චලව සිටින්න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ඔහු නැඟිට, සුළඟට තරවටු කර, රළට පැවසුවේ, "නිශ්ශබ්ද වන්න! නිශ්ශබ්ද වන්න!" එවිට සුළඟ පහව ගොස් සම්පූර්ණයෙන්ම සන්සුන් විය.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62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මගේ ඇඳුම් ඇල්ලුවේ කවුද?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ඈ ජේසුස් වහන්සේ ගැන ඇසූ විට, සමූහයා මැද උන් වහන්සේ පිටුපසින් අවුත් උන් වහන්සේගේ සළුව ස්පර්ශ කළා ය.</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28. මක්නිසාද යත්, "මම ඔහුගේ වස්ත්‍ර ස්පර්ශ කළහොත් මම සුවය ලබන්නෙමි" යැයි ඇය සිතූ බැවිනි.</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සෑම දෙයකම අධිපතියා වන යේසුස්,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දෙවියන්ගේ පුත්රයා 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නමුත් යේසුස් මේ දේශයට පැමිණි විට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ඔහු නිහතමානී චරිතයක් ඇති ගව ඔරුවක උපත ලැබීය.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යේසුස් වහන්සේව විශ්වාස කරන අපි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දෙවියන් වහන්සේගේ දරුවන් 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නමුත් අපි ජේසුස් වහන්සේ මෙන් නිහතමානීව හා පහත් ලෙස ජීවත් විය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බොහෝ අය යේසුස් ගැන අසා යේසුස් පසුපස ගියහ.</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එවිට ස්ත්‍රියක් ඔහු පිටුපසින් පැමිණ, සුවය ලබන පිණිස යේසුස්වහන්සේගේ වස්ත්‍ර ස්පර්ශ කළාය.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කාන්තාවක් වසර 12 ක් තිස්සේ රුධිර වහනය නමැති රෝගයෙන් පීඩා වින්දා. ඇය එය නිවැරදි කිරීමට බොහෝ ක්‍රම උත්සාහ කළ නමුත් එය නිවැරදි නොවූ අතර ඇය සතුව තිබූ සියල්ල වියදම් කර ඇත.</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'කවුද මගේ ඇඳුම් ඇල්ලුවේ??' එකෙණෙහිම තම බලය තමන්ගෙන් නික්ම ගිය බව යේසුස්ට වැටහුණා. ඇය පැමිණ ඔහුගේ පාමුල වැටී ඔහුට සම්පූර්ණ ඇත්ත කීවාය.</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ජේසුස් වහන්සේ ඇයට කතා කොට, 'දුව, ඔබේ ඇදහිල්ල ඔබව සුව කළේය. සමාදානයෙන් යන්න.'</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අවුරුදු 12ක් ලේ ගැලීමෙන් පීඩා විඳි කාන්තාව යේසුස් ළඟට ගියා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ඇදහිල්ලෙන්.</a:t>
            </a:r>
            <a:r xmlns:a="http://schemas.openxmlformats.org/drawingml/2006/main">
              <a:rPr altLang="en-US" lang="si" sz="3200">
                <a:solidFill>
                  <a:schemeClr val="tx1">
                    <a:lumMod val="65000"/>
                    <a:lumOff val="35000"/>
                  </a:schemeClr>
                </a:solidFill>
              </a:rPr>
              <a:t> </a:t>
            </a:r>
            <a:r xmlns:a="http://schemas.openxmlformats.org/drawingml/2006/main">
              <a:rPr altLang="ko-KR" lang="si" sz="3200">
                <a:solidFill>
                  <a:schemeClr val="tx1">
                    <a:lumMod val="65000"/>
                    <a:lumOff val="35000"/>
                  </a:schemeClr>
                </a:solidFill>
              </a:rPr>
              <a:t>යේසුස් එම ස්ත්‍රියව සුව කළ අතර මිනිසුන් ඉදිරියේ ඇගේ ඇදහිල්ල ප්‍රශංසා කළේය.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දෙවියන් වහන්සේ තවමත් අපගේ ඇදහිල්ල දකියි.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අපට දුෂ්කර දේවල් හමු වූ විට,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ඇදහිල්ලෙන් දෙවියන් වහන්සේ වෙතට යමු.</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අපගේ වේදනාවන් සහ දුෂ්කරතා දන්නා අතර ඒවා විසඳයි.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අවුරුදු 12ක් රෝගාතුරව සිටි කාන්තාව යේසුස්ව ස්පර්ශ කළේ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හිසකෙස්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අත</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අඩි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ඇඳුම්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ඇඳුම්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ඈ ජේසුස් වහන්සේ ගැන ඇසූ විට, සමූහයා මැද උන් වහන්සේ පිටුපසින් අවුත් උන් වහන්සේගේ සළුව ස්පර්ශ කළා ය.</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මක්නිසාද යත්, "මම ඔහුගේ ඇඳුම් ඇල්ලුවොත්, මම සුවපත් වනු ඇත" කියා ඇය සිතුවාය.</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63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තලිත කුම්!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i" sz="4000">
                <a:solidFill>
                  <a:srgbClr val="FF0000"/>
                </a:solidFill>
              </a:rPr>
              <a:t>අද වචනය</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i" sz="3600">
                <a:solidFill>
                  <a:schemeClr val="tx1">
                    <a:lumMod val="65000"/>
                    <a:lumOff val="35000"/>
                  </a:schemeClr>
                </a:solidFill>
              </a:rPr>
              <a:t>ඔබ දරුවෙකු සමඟ සිට පුතෙකු බිහි කරන්නෙහිය, ඔබ ඔහුට යේසුස් යන නම තැබිය යුතුය.</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i" sz="2800">
                <a:solidFill>
                  <a:schemeClr val="tx1">
                    <a:lumMod val="65000"/>
                    <a:lumOff val="35000"/>
                  </a:schemeClr>
                </a:solidFill>
              </a:rPr>
              <a:t>ලූක්</a:t>
            </a:r>
            <a:r xmlns:a="http://schemas.openxmlformats.org/drawingml/2006/main">
              <a:rPr altLang="en-US" dirty="0" lang="si" sz="2800">
                <a:solidFill>
                  <a:schemeClr val="tx1">
                    <a:lumMod val="65000"/>
                    <a:lumOff val="35000"/>
                  </a:schemeClr>
                </a:solidFill>
              </a:rPr>
              <a:t> </a:t>
            </a:r>
            <a:r xmlns:a="http://schemas.openxmlformats.org/drawingml/2006/main">
              <a:rPr altLang="ko-KR" dirty="0" lang="s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පොළොවට පැමිණියේ යටහත් පහත්කමෙන්, නමුත් ඔහු අපගේ සැබෑ රජයි.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ඔහු ඇගේ අතින් අල්ලාගෙන, "තලිත කුම්!" (එයින් අදහස් වන්නේ, "පුංචි කෙල්ල, මම ඔබට කියමි, නැගිටින්න!"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සිනගෝගයේ පාලකයා වූ යායිරස් නම් මිනිසෙක් යේසුස් වෙතට පැමිණ මෙසේ කීවේය. “මගේ දුව මැරෙනවා. මට උපකාර කරන්න."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සමඟ නිවසට යන අතරමගදී, මිනිසෙක් දුව ගොස් තම දියණිය දැනටමත් මිය ගොස් ඇති බව පැවසුවා.</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නිවසට පැමිණෙන විට, යායිරස්ගේ දියණිය ඒ වන විටත් මියගොස් සිටි අතර, මිනිසුන් අඬමින් සිටියහ.</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ජේසුස් වහන්සේ ඇතුළට ගොස්, “දරුවා මැරිලා නැහැ, නමුත් නිදාගෙන ඉන්නවා” කියා ඔවුන්ට පැවසුවා.</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'ඔහු ඇගේ අතින් අල්ලාගෙන, "තලිත කුම්!" (එයින් අදහස් වන්නේ, "පුංචි කෙල්ල, මම ඔබට කියමි, නැගිටින්න!" ). එක පාරටම කෙල්ල නැගිටලා එහාට මෙහාට ගියා.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මරණය පාලනය කරන්නේ යේසුස්.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මිනිසුන්ට වඩාත්ම භයානක දෙය මරණයයි, නමුත් යේසුස් එය ජය ගත්තේය.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ඉක්මනින් හෝ පසුව කවදා හෝ මිය යනු ඇත.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නමුත් ඔබ මරණයට බිය විය යුතු නැත.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ඒ මරණය පාලනය කරන්නේ යේසුස් නිසා.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ඒ වගේම අපි මරණය ජයගත් යේසුස්ව විශ්වාස කරනවා.</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ජීවය දෙන තැනැත්තාත් ජීවිතය පාලනය කරන තැනැත්තාත් එකවරයි.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"තලිත කුම්!" යනු කුමක්ද? අදහස් කරන්නේ?</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si" sz="2800">
                <a:solidFill>
                  <a:schemeClr val="tx1">
                    <a:lumMod val="65000"/>
                    <a:lumOff val="35000"/>
                  </a:schemeClr>
                </a:solidFill>
              </a:rPr>
              <a:t>කුඩා දැරිය, උදේ ආහාරය ගන්න!</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පුංචි දුව, නිදාගන්න!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පුංචි දුව, නැගිටින්න!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කුඩා දැරිය, ගීතයක් ගායනා කරන්න!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③ </a:t>
            </a:r>
            <a:r xmlns:a="http://schemas.openxmlformats.org/drawingml/2006/main">
              <a:rPr altLang="ko-KR" lang="si" sz="2800">
                <a:solidFill>
                  <a:srgbClr val="ff0000"/>
                </a:solidFill>
              </a:rPr>
              <a:t>පුංචි දුව, නැගිටින්න!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ඔහු ඇගේ අතින් අල්ලාගෙන, "තලිත කුම්!" (එයින් අදහස් වන්නේ, "පුංචි කෙල්ල, මම ඔබට කියමි, නැගිටින්න!"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a:t>
            </a:r>
            <a:r xmlns:a="http://schemas.openxmlformats.org/drawingml/2006/main">
              <a:rPr altLang="en-US" lang="si" sz="4000">
                <a:solidFill>
                  <a:srgbClr val="ff0000"/>
                </a:solidFill>
              </a:rPr>
              <a:t> </a:t>
            </a:r>
            <a:r xmlns:a="http://schemas.openxmlformats.org/drawingml/2006/main">
              <a:rPr altLang="ko-KR" lang="si" sz="4000">
                <a:solidFill>
                  <a:srgbClr val="ff0000"/>
                </a:solidFill>
              </a:rPr>
              <a:t>ප්‍රශ්නාවලිය</a:t>
            </a:r>
            <a:r xmlns:a="http://schemas.openxmlformats.org/drawingml/2006/main">
              <a:rPr altLang="en-US" lang="s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ඉපදුණේ කොහේද?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නිවස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මාලිගාව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ගව ඔරුවක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සුඛෝපභෝගී හෝටලය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③ </a:t>
            </a:r>
            <a:r xmlns:a="http://schemas.openxmlformats.org/drawingml/2006/main">
              <a:rPr altLang="ko-KR" lang="si" sz="2800">
                <a:solidFill>
                  <a:srgbClr val="ff0000"/>
                </a:solidFill>
              </a:rPr>
              <a:t>ගව ඔරුවක</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64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බෙතෙස්ඩාවේ අසනීප මිනිසෙක්</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එවිට ජේසුස් වහන්සේ ඔහුට කතා කොට, "නැඟිටින්න, ඔබේ පැදුර රැගෙන ඇවිදින්න."</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i" altLang="ko-KR" sz="3600">
                <a:solidFill>
                  <a:schemeClr val="tx1">
                    <a:lumMod val="65000"/>
                    <a:lumOff val="35000"/>
                  </a:schemeClr>
                </a:solidFill>
              </a:rPr>
              <a:t>එකෙණෙහිම මිනිසා සුව විය; ඔහු තම පැදුර රැගෙන ඇවිද ගියේය. මෙය සිදු වූ දිනය සබත් දිනයක් විය.</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ජෝන් 5:</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ජෙරුසලමේ බෙතෙස්දා නම් පොකුණක් විය. එහි රැස්ව සිටි රෝගාතුර වූ විශාල පිරිසක් ජලය බැස යන තෙක් බලා සිටියහ.</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මක්නිසාද සමිඳාණන් වහන්සේගේ දූතයෙක් සමහර කාලවලදී පොකුණට බැස වතුර කලවම් කළේය. කවුරුන් හෝ පළමුව, ජලය කලවම් කිරීමෙන් පසු, ඔහු කුමන රෝගයකින් හෝ සුව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ඇවිදින්න බැරි මිනිහෙක් හිටියා. යේසුස් ඔහුව දැක අවුරුදු තිස් අටක් එහි සිටි මිනිසාගෙන් ඇසුවේය. "ඔබට සනීප වීමට අවශ්‍යද?"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“ස්වාමීනි, වතුර කලවම් වූ විට මට පොකුණට බැසීමට උදව් කිරීමට කිසිවෙක් නැත. කරුණාකර මට උදව් කරන්න!" එවිට යේසුස් ඔහුට කතා කොට, “නැඟිටින්න! ඔබේ පැදුර රැගෙන ඇවිදින්න."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පැවසූ පරිදි ඔහු තම පැදුර රැගෙන ඇවිද ගියේය. වසර 38ක් අසනීපව සිටි රෝගියා එකවරම සුවපත් විය.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si" altLang="ko-KR" sz="3600">
                <a:solidFill>
                  <a:schemeClr val="tx1">
                    <a:lumMod val="65000"/>
                    <a:lumOff val="35000"/>
                  </a:schemeClr>
                </a:solidFill>
              </a:rPr>
              <a:t>බෙතෙස්ඩා තටාකයේ සිටින රෝගීන්ට වඩාත්ම අවශ්‍ය දෙය විය</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සුව කිරීමට.</a:t>
            </a:r>
            <a:r xmlns:a="http://schemas.openxmlformats.org/drawingml/2006/main">
              <a:rPr lang="si"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අපිට අවශ්‍ය දේ යේසුස් දන්නවා</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අපට වඩා හොඳයි.</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අපට දෙන තැනැත්තා යේසුස්ය</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අපට අවශ්ය 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සියලුම ලෙඩ රෝග සුව කරන සහ සියල්ල පාලනය කිරීමට බලය ඇත්තේ යේසුස් වහන්සේය.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අසනීප මිනිසා යේසුස්ගෙන් ඉල්ලා සිටියේ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කරුණාකර මගේ රෝගය සුව කරන්න!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මාව බේරගන්න, කරුණාකරලා!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මට කෑම ටිකක් දෙන්න, කරුණාකරලා!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කරුණාකර ජලය කැළඹෙන විට තටාකයට බැසීමට මට උදව් කරන්න!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කරුණාකර ජලය කැළඹෙන විට තටාකයට බැසීමට මට උදව් කරන්න!</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අද දාවිත්ගේ නගරයේ ඔබට ගැළවුම්කාරයෙක් උපන්නේය. ඔහු ක්‍රිස්තුස් සමිඳාණන් වහන්සේ 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එවිට ජේසුස් වහන්සේ ඔහුට කතා කොට, "නැඟිටින්න, ඔබේ පැදුර රැගෙන ඇවිදින්න."</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i" altLang="ko-KR" sz="3600">
                <a:solidFill>
                  <a:schemeClr val="tx1">
                    <a:lumMod val="65000"/>
                    <a:lumOff val="35000"/>
                  </a:schemeClr>
                </a:solidFill>
              </a:rPr>
              <a:t>9. එකෙණෙහිම මිනිසා සුව විය; ඔහු තම පැදුර රැගෙන ඇවිද ගියේය. මෙය සිදු වූ දිනය සබත් දිනයක් විය.</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ජෝන් 5:</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65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මිනිසුන් 5,000ක් පෝෂණය කළ යේසුස්</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ඉන්පසු යේසුස් රොටි ගෙන, ස්තුති කර, වාඩි වී සිටි අයට අවශ්‍ය ප්‍රමාණයට බෙදා දුන්නේය. ඔහු මාළු සමඟද එසේ කළේය.</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ජෝන්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යේසුස්ගේ ඉගැන්වීම්වලට සවන් දීමට පන්දහසකට වඩා වැඩි පිරිසක් රැස් වූහ.</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නමුත් එය දිවා ආහාර වේලාව විය. හැමෝටම බඩගිනියි, නමුත් කන්න කෑමක් තිබුණේ නැහැ, මාළු දෙකයි පාන් ගෙඩි පහයි විතරයි තිබුණේ.</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ඉන්පසු යේසුස් රොටි සහ මාළු ගෙන, ස්තුති කර, වාඩි වී සිටි අයට කැමති පරිදි බෙදා දුන්නේය.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නමුත්, පුදුම දෙයක් සිදු විය! 5,000 මිනිසුන්ට පිරී සිටීමට ප්රමාණවත්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ඔව්හු ඒවා රැස් කර, අනුභව කළ අය ඉතිරි වූ යව රොටි පහෙන් කූඩ දොළහක් පුරවා ගත්හ.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අපිට නම් 5000කට වඩා පිරෙන්න විදියක් 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පාන් පෙති පහක් සහ මාළු දෙකක් සමඟ.</a:t>
            </a:r>
            <a:r xmlns:a="http://schemas.openxmlformats.org/drawingml/2006/main">
              <a:rPr lang="s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නමුත් දෙවිගේ පුත්‍රයා වන යේසුස් ඔවුන් සමඟ ආශ්චර්යයන් කළා.</a:t>
            </a:r>
            <a:r xmlns:a="http://schemas.openxmlformats.org/drawingml/2006/main">
              <a:rPr lang="s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අපට බොහෝ දේ තිබේද නැද්ද යන්නට වඩා අපි සැමවිටම යේසුස් සමඟ සිටීම වැදගත්ය.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අපට බහුල ලෙස ආහාර දිය හැකි තැනැත්තා යේසුස්ය.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47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ජේසුට සුභ උපන්දිනයක් වේවා</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මිනිසුන් 5,000කට පෝෂණය කළ පසු කොපමණ ආහාර ඉතිරි වුණාද?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බාස්කට් දහයක්</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කූඩ එකොළහක්</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බාස්කට් දොළහක්</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බාස්කට් දහතුනක්</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බාස්කට් දොළහක්</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ඉන්පසු යේසුස් රොටි ගෙන, ස්තුති කර, වාඩි වී සිටි අයට අවශ්‍ය ප්‍රමාණයට බෙදා දුන්නේය. ඔහු මාළු සමඟද එසේ කළේය.</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ජෝන්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66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වතුර මත ඇවිදිනවා</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ඔවුන් සැතපුම් තුනක් හෝ තුනහමාරක් ඔරු පැද ගිය විට, යේසුස් වතුර මත ඇවිදිමින් ඔරුව ළඟට එනවා ඔවුන් දුටුවා. ඔව්හු බියට පත් වූහ.</a:t>
            </a:r>
            <a:endParaRPr xmlns:a="http://schemas.openxmlformats.org/drawingml/2006/main" lang="en-US" altLang="ko-KR" sz="3600"/>
          </a:p>
          <a:p>
            <a:pPr xmlns:a="http://schemas.openxmlformats.org/drawingml/2006/main" lvl="0">
              <a:defRPr/>
            </a:pPr>
            <a:r xmlns:a="http://schemas.openxmlformats.org/drawingml/2006/main">
              <a:rPr lang="si" altLang="ko-KR" sz="3600"/>
              <a:t>එහෙත්, උන් වහන්සේ ඔවුන්ට කතා කොට, ''ඒ මම ය; බිය නොවන්නැ''යි වදාළ සේක.</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ජෝන්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කන්ද උඩ තනියම යාච්ඥා කරද්දී ඔහුගේ ගෝලයෝ ඔරුවෙන් ඔරුව පැදගෙන විලෙන් එගොඩ වුණා.</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අවසානයේදී, එය අඳුරු වූ අතර සුළඟ හා ජලය දැඩි හා රළු විය.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“එතන බලන්න! කවුරුහරි වතුර මත ඇවිදිනවා!” ඔවුන් බියට පත් වූහ. ඔවුන්ගෙන් එක් කෙනෙක් කෑගැසුවා: “කවුරුහරි වතුර මත ඇවිදිනවා!”</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"ඒ මම: බය වෙන්න එපා!" වතුර මත ඇවිදිමින් සිටින්නේ යේසුස්ය.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ඔවුන් මෙයින් පුදුමයට පත් විය. ඔවුන් යේසුස්ව ඔරුවට පිළිගත්තා. “යේසුස් දෙවියන්ගේ පුත්‍රයා විය යුතුයි” කියා ඔවුන් සිතුවා.</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වතුර මත ඇවිදීම දෙයක්</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කිසිවෙකුට කළ නොහැක.</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නමුත් යේසුස් වතුර මත ඇවිද ගියේය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ඔහුගේ ගෝලයන් සොයා ගැනීමට.</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යේසුස් විශේෂ මිනිසෙක් නිසා,</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දෙවියන්ගේ පුත්රයා.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ඇත්තටම අපි විශ්වාස කරන්න ඕන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යේසුස් වහන්සේ දෙවියන් වහන්සේගේ පුත්රයා බව.</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a:t>
            </a:r>
            <a:r xmlns:a="http://schemas.openxmlformats.org/drawingml/2006/main">
              <a:rPr altLang="en-US" lang="si" sz="4000">
                <a:solidFill>
                  <a:srgbClr val="ff0000"/>
                </a:solidFill>
              </a:rPr>
              <a:t> </a:t>
            </a:r>
            <a:r xmlns:a="http://schemas.openxmlformats.org/drawingml/2006/main">
              <a:rPr altLang="ko-KR" lang="si" sz="4000">
                <a:solidFill>
                  <a:srgbClr val="ff0000"/>
                </a:solidFill>
              </a:rPr>
              <a:t>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නිවසට පැමිණි ඔවුන් දරුවා තම මව වන මරියා සමඟ සිටිනු දැක ඔහුට වැඳ නමස්කාර කළහ. ඉන්පසු ඔව්හු තම වස්තු විවෘත කර ඔහුට රන්, සුවඳ දුම් සහ සුවඳ ලාටු තෑගි කළෝය.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rgbClr val="ff0000"/>
                </a:solidFill>
              </a:rPr>
              <a:t>යේසුස් කවුද?</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අපිට මොන බාධක ආවත් අපිව බේරගන්න උදව් කරන්න එන්නේ ජේසුස් වහන්සේ.</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ජේසුස් වහන්සේ විල මැද තම ගෝලයන් වෙත පැමිණියේ කෙසේද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වතුර මත පියාසර කිරීම..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වේගවත් බෝට්ටුවට නැගීම...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පිහිනීම..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වතුර මත ඇවිදීම..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වතුර මත ඇවිදීම..</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ඔවුන් සැතපුම් තුනක් හෝ තුනහමාරක් ඔරු පැද ගිය විට, යේසුස් වතුර මත ඇවිදිමින් ඔරුව ළඟට එනවා ඔවුන් දුටුවා. ඔව්හු බියට පත් වූහ.</a:t>
            </a:r>
            <a:endParaRPr xmlns:a="http://schemas.openxmlformats.org/drawingml/2006/main" lang="en-US" altLang="ko-KR" sz="3600"/>
          </a:p>
          <a:p>
            <a:pPr xmlns:a="http://schemas.openxmlformats.org/drawingml/2006/main" lvl="0">
              <a:defRPr/>
            </a:pPr>
            <a:r xmlns:a="http://schemas.openxmlformats.org/drawingml/2006/main">
              <a:rPr lang="si" altLang="ko-KR" sz="3600"/>
              <a:t>එහෙත්, උන් වහන්සේ ඔවුන්ට කතා කොට, ''ඒ මම ය; බිය නොවන්නැ''යි වදාළ සේක.</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ජෝන්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67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පේතෘස් ක්රිස්තුස්ගේ පාපොච්චාරණය</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සයිමන් පේතෘස් පිළිතුරු දෙමින්, "ඔබ ක්රිස්තුස්, ජීවමාන දෙවියන් වහන්සේගේ පුත්රයා ය."</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මැතිව්</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දවසක් යේසුස් තම ගෝලයන්ගෙන් ඇහුවා, “මනුෂ්‍ය පුත්‍රයා කවුද කියලා මිනිස්සු කියන්නේ?”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ඔව්හු පිළිතුරු දෙමින්, ''සමහරු යොහන් බව්තීස්ත කියති. තවත් අය පවසන්නේ එලියා; සහ අනාගතවක්තෘවරුන්ගෙන් කෙනෙක්."</a:t>
            </a:r>
            <a:r xmlns:a="http://schemas.openxmlformats.org/drawingml/2006/main">
              <a:rPr lang="s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"නමුත් ඔබ ගැන කුමක් කිව හැකිද?" ඔහු ඇසුවා. "ඔයා කියන්නේ මම කවුද කියලා?"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සයිමන් පේතෘස් පිළිතුරු දෙමින්, "ඔබ ක්රිස්තුස්, ජීවමාන දෙවියන් වහන්සේගේ පුත්රයා 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පැවසුවේ මහත් ප්‍රීතියෙන්. "ඔබේ පාපොච්චාරණය ගැන ඔබ හරි! මේ පර්වතය මත මම මගේ පල්ලිය ගොඩනඟමි!"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ඉපදුණු විට, නැඟෙනහිර දෙසින් වෛද්යවරුන්ට තාරකාවක් දර්ශනය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i" altLang="ko-KR" sz="3600">
                <a:solidFill>
                  <a:schemeClr val="tx1">
                    <a:lumMod val="65000"/>
                    <a:lumOff val="35000"/>
                  </a:schemeClr>
                </a:solidFill>
              </a:rPr>
              <a:t>පේතෘස් යේසුස් කවුද කියලා හරියටම දැනගෙන හිටියා, ඔහු යේසුස් ගැන හරියටම පාපොච්චාරණය කළා.</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මෙය ඇසූ යේසුස් පේතෘස්ගේ නිවැරදි පාපොච්චාරණය ගැන ඔහුට ප්‍රශංසා කළේය.</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අපි හිතන්නේ යේසුස් කවුද?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බයිබලය පවසන ආකාරයටම අපි යේසුස්ව දැන සිටිය යුතු අතර, බයිබලය පවසන ආකාරයටම යේසුස් වහන්සේ ගැන පාපොච්චාරණය කළ යුතුය.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rgbClr val="ff0000"/>
                </a:solidFill>
              </a:rPr>
              <a:t>යේසුස් කවුද?</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ඇදහිල්ලේ නිවැරදි පාපොච්චාරණය මත තම සභාව ගොඩනඟන්නේ ජේසුස් වහන්සේ 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පේතෘස් කිව්වේ යේසුස් කවුද?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ක්රිස්තුස්, දෙවියන් වහන්සේගේ පුත්රයා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බලවත් එලියා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ජෝන් බැප්ටිස්ට්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ජෙරමියා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① </a:t>
            </a:r>
            <a:r xmlns:a="http://schemas.openxmlformats.org/drawingml/2006/main">
              <a:rPr lang="si" altLang="ko-KR" sz="2800">
                <a:solidFill>
                  <a:srgbClr val="ff0000"/>
                </a:solidFill>
              </a:rPr>
              <a:t>ක්රිස්තුස්, දෙවියන් වහන්සේගේ පුත්රයා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සයිමන් පේතෘස් පිළිතුරු දෙමින්, "ඔබ ක්රිස්තුස්, ජීවමාන දෙවියන් වහන්සේගේ පුත්රයා ය."</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මැතිව්</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68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මෝඩ පොහොසත් මිනිසාගේ කතාව</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"එහෙත් දෙවියන් වහන්සේ ඔහුට කතා කොට, 'මෝඩයා! අද රාත්‍රියේම ඔබේ ජීවිතය ඔබෙන් ඉල්ලා සිටිනු ඇත. එවිට ඔබ ඔබ වෙනුවෙන් සූදානම් කර ඇති දේ ලබා ගන්නේ කාටද?'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කිව්වා, "මිනිසෙකුගේ ජීවිතය ඔහු සතු දේ සමඟ කිසිම සම්බන්ධයක් නැත."</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ඒ වගේම යේසුස් අපිට කතාවක් කිව්වා.</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si" altLang="ko-KR" sz="3200">
                <a:solidFill>
                  <a:schemeClr val="tx1">
                    <a:lumMod val="65000"/>
                    <a:lumOff val="35000"/>
                  </a:schemeClr>
                </a:solidFill>
              </a:rPr>
              <a:t>එය මෝඩ ධනවතෙකු ගැන ය.</a:t>
            </a:r>
            <a:r xmlns:a="http://schemas.openxmlformats.org/drawingml/2006/main">
              <a:rPr lang="s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ධනවත් මිනිසා තම ධනය හා ධාන්‍ය සඳහා විශාල ගබඩාවක් තැනීමට සතුටු විය. "මම ගබඩාවේ බොහෝ ආහාර එකතු කර ඇත්තෙමි, මගේ ආත්මය, දැන් සතුටු වන්න!"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එවිට දෙවි ධනවතාට මෙසේ පැවසුවා.</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i" altLang="ko-KR" sz="2800">
                <a:solidFill>
                  <a:schemeClr val="tx1">
                    <a:lumMod val="65000"/>
                    <a:lumOff val="35000"/>
                  </a:schemeClr>
                </a:solidFill>
              </a:rPr>
              <a:t>"ඔයා මෝඩයෙක්! අද මම ඔබේ ජීවිතය නැති කර ගත්තොත්, ඔබේ සියලු ධනය කාගේද?"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“රජු ඉපදෙන විට මෙම තාරකාව දිස්වේ! අපි තරුව අනුගමනය කරමු! ” වෛද්යවරු තරුව අනුගමනය කිරීමට පටන් ගත්හ.</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 කතාව අවසන් කර මෙසේ වදාළ සේක.</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i" altLang="ko-KR" sz="2800">
                <a:solidFill>
                  <a:schemeClr val="tx1">
                    <a:lumMod val="65000"/>
                    <a:lumOff val="35000"/>
                  </a:schemeClr>
                </a:solidFill>
              </a:rPr>
              <a:t>“ඔබ වෙනුවෙන් ධනය රැස් නොකරන්න, නමුත් දෙවියන් වහන්සේ වෙනුවෙන්, අවශ්‍යතා ඇති අයට උපකාර කිරීමට ඔබේ උපරිමය කරන්න.</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si" altLang="ko-KR" sz="3500">
                <a:solidFill>
                  <a:schemeClr val="tx1">
                    <a:lumMod val="65000"/>
                    <a:lumOff val="35000"/>
                  </a:schemeClr>
                </a:solidFill>
              </a:rPr>
              <a:t>ඔබේ මුදල් භාවිතා කරන්නේ කුමක් සඳහාද?</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si" altLang="ko-KR" sz="3500">
                <a:solidFill>
                  <a:schemeClr val="tx1">
                    <a:lumMod val="65000"/>
                    <a:lumOff val="35000"/>
                  </a:schemeClr>
                </a:solidFill>
              </a:rPr>
              <a:t>එය භාවිතා කරන්නේ ඔබව පමණක් තෘප්තිමත් කිරීමට පමණක්ද?</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i" altLang="ko-KR" sz="3500">
                <a:solidFill>
                  <a:schemeClr val="tx1">
                    <a:lumMod val="65000"/>
                    <a:lumOff val="35000"/>
                  </a:schemeClr>
                </a:solidFill>
              </a:rPr>
              <a:t>මුදල් භාවිතා කළ යුතුය</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i" altLang="ko-KR" sz="3500">
                <a:solidFill>
                  <a:schemeClr val="tx1">
                    <a:lumMod val="65000"/>
                    <a:lumOff val="35000"/>
                  </a:schemeClr>
                </a:solidFill>
              </a:rPr>
              <a:t>දෙවියන් වහන්සේගේ මහිමය සඳහා.</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i" altLang="ko-KR" sz="3500">
                <a:solidFill>
                  <a:schemeClr val="tx1">
                    <a:lumMod val="65000"/>
                    <a:lumOff val="35000"/>
                  </a:schemeClr>
                </a:solidFill>
              </a:rPr>
              <a:t>අපි දෙවියන් වහන්සේගේ රාජ්‍යයේ සෙනඟ වෙමු. ඒ නිසා අපේම මුදලින් අසරණ මිනිසුන්ට පිහිට වීම අත්‍යවශ්‍යයි.</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ජේසුස් වහන්සේ සියලු ජීවිතයේ සහ සියලු ධනයේ හිමිකරු වේ.</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මෝඩ ධනවතා ඔහුගේ ආත්මය වෙනුවෙන් කළේ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ඔහු දුප්පතුන්ට උපකාර කළේය.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ඔහු දෙවියන් වහන්සේට නමස්කාර කළේය.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ඔහු ශුභාරංචිය දේශනා කළේය.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ඔහු බොහෝ ධනය රැස් කළේය.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ඔහු බොහෝ ධනය රැස් කළේය.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"එහෙත් දෙවියන් වහන්සේ ඔහුට කතා කොට, 'මෝඩයා! අද රාත්‍රියේම ඔබේ ජීවිතය ඔබෙන් ඉල්ලා සිටිනු ඇත. එවිට ඔබ ඔබ වෙනුවෙන් සූදානම් කර ඇති දේ ලබා ගන්නේ කාටද?'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69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නැතිවූ බැටළුවන් සොයමින්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ඒ ආකාරයෙන්ම පසුතැවිලි වීමට අවශ්‍ය නැති ධර්මිෂ්ඨ පුද්ගලයන් අනූනවයක් ගැන වඩා පසුතැවිලි වන එක් පව්කාරයෙකු ගැන ස්වර්ගයේ වැඩි ප්‍රීතියක් ඇති වන බව මම ඔබට කියමි.</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දිනක් ඇගේ මිතුරන්ගේ බැටළුවන්ගෙන් වෙන් වූ බැටළුවෙකු තනි විය.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එඬේරා බැටළුවන් ගණන් කළ අතර සියයෙන් එක් අයෙකු අතුරුදහන් වී ඇති බව සොයා ගත්තේය!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එඬේරා බැටළුවන් 99ක් දමා නැතිවූ බැටළුවෙක් සොයමින් පිටත්ව ගියේය.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තාරකාව බෙත්ලෙහෙමේ අශ්ව ගාල මත නතර විය. යේසුස් ඉපදුණේ බෙත්ලෙහෙමේ කියලා බයිබලයේ අනාවැකියක් තිබුණා.</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අන්තිමේදී එඬේරාට නැතිවූ බැටළුවාව සොයාගත්තා.</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i" altLang="ko-KR" sz="2800">
                <a:solidFill>
                  <a:schemeClr val="tx1">
                    <a:lumMod val="65000"/>
                    <a:lumOff val="35000"/>
                  </a:schemeClr>
                </a:solidFill>
              </a:rPr>
              <a:t>එඬේරා ප්‍රීතියෙන් බැටළුවන් සමඟ නිවසට පැමිණ විශාල මංගල්‍යයක් පැවැත්වීය.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 කතාව අවසන් කර මෙසේ වදාළ සේක.</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i" altLang="ko-KR" sz="2800">
                <a:solidFill>
                  <a:schemeClr val="tx1">
                    <a:lumMod val="65000"/>
                    <a:lumOff val="35000"/>
                  </a:schemeClr>
                </a:solidFill>
              </a:rPr>
              <a:t>"එඬේරා නැති වූ බැටළුවෙකු සොයා සතුටු වන්නාක් මෙන්,</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i" altLang="ko-KR" sz="2800">
                <a:solidFill>
                  <a:schemeClr val="tx1">
                    <a:lumMod val="65000"/>
                    <a:lumOff val="35000"/>
                  </a:schemeClr>
                </a:solidFill>
              </a:rPr>
              <a:t>එක් පව්කාරයෙකුගේ පසුතැවිලි වීම ගැන දෙවියන් වහන්සේ සතුටු වේ.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i" altLang="ko-KR" sz="3600">
                <a:solidFill>
                  <a:schemeClr val="tx1">
                    <a:lumMod val="65000"/>
                    <a:lumOff val="35000"/>
                  </a:schemeClr>
                </a:solidFill>
              </a:rPr>
              <a:t>නැති වූ බැටළුවෙකු සොයා ගැනීමට එඬේරාට අප්‍රමාණ කැපකිරීම් කිරීමට සිදු විය.</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අපිව බේරගන්න යේසුස් එයාගේ ජීවිතය පූජා කළා.</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නැති වූ බැටළුවෙකු මෙන් අපව බේරා ගැනීම ගැන අපි යේසුස්ට ස්තූති කළ යුතුයි.</a:t>
            </a:r>
            <a:r xmlns:a="http://schemas.openxmlformats.org/drawingml/2006/main">
              <a:rPr lang="s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r xmlns:a="http://schemas.openxmlformats.org/drawingml/2006/main">
              <a:rPr lang="si" altLang="en-US" sz="3600">
                <a:solidFill>
                  <a:srgbClr val="0070c0"/>
                </a:solidFill>
              </a:rPr>
              <a:t> </a:t>
            </a:r>
            <a:r xmlns:a="http://schemas.openxmlformats.org/drawingml/2006/main">
              <a:rPr lang="si" altLang="ko-KR" sz="3600">
                <a:solidFill>
                  <a:srgbClr val="0070c0"/>
                </a:solidFill>
              </a:rPr>
              <a:t>වේ..</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අපගේ පාපයෙන් පසුතැවිලි වීම ගැන සතුටු වන්නේ යේසුස්ය.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නැතිවූ බැටළුවෙකු සොයන විට එඬේරා නොකළේ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ඔහු නැතිවූ බැටළුවාව සෙවීමට බැටළුවන් 99ක් ඉතිරි කළේය.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නැතිවූ එක සොයාගැනීම ගැන ඔහු සතුටු විය.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ඔහු අලුත් බැටළුවෙකු මිල දී ගත්තේය.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ඔහු සාදයකට මිනිසුන් කැඳවීය.</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ඔහු අලුත් බැටළුවෙකු මිල දී ගත්තේය.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ඒ ආකාරයෙන්ම පසුතැවිලි වීමට අවශ්‍ය නැති ධර්මිෂ්ඨ පුද්ගලයන් අනූනවයක් ගැන වඩා පසුතැවිලි වන එක් පව්කාරයෙකු ගැන ස්වර්ගයේ වැඩි ප්‍රීතියක් ඇති වන බව මම ඔබට කියමි.</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70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යහපත් සමරිතානුවරයාගේ කතාව</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 තුන්දෙනාගෙන් ඔබ සිතන්නේ මංකොල්ලකාරයන් අතට පත් වූ පුද්ගලයාගේ අසල්වැසියා කවුද?"</a:t>
            </a:r>
            <a:endParaRPr xmlns:a="http://schemas.openxmlformats.org/drawingml/2006/main" lang="en-US" altLang="ko-KR" sz="3600"/>
          </a:p>
          <a:p>
            <a:pPr xmlns:a="http://schemas.openxmlformats.org/drawingml/2006/main" lvl="0">
              <a:defRPr/>
            </a:pPr>
            <a:r xmlns:a="http://schemas.openxmlformats.org/drawingml/2006/main">
              <a:rPr lang="si" altLang="ko-KR" sz="3600"/>
              <a:t>“ඔහුට අනුකම්පා කළ තැනැත්තා” යැයි නීතිය පිළිබඳ විශේෂඥයා පිළිතුරු දුන්නේය. ජේසුස් වහන්සේ ඔහුට කතා කොට, "යන්න ද එසේ ම කරන්නැ"යි වදාළ සේක.</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10:</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මිනිසෙක් තනියම ඇවිද යද්දී ඔහුට කොල්ලකරුවන් මුණගැසුණා. ඔව්හු ඔහුගේ ඇඳුම් ගලවා, ඔහුට පහර දී ඔහු අඩක් මැරී දමා ගියහ.</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එවිට මඟදී පූජකයෙකු ඔහුව දුටුවේය, ඔහු අනෙක් පැත්තෙන් ගියේය. ලෙවී ජාතිකයෙක්ද එසේ කළේය.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බෙත්ලෙහෙමේ අශ්ව ගාල ඇතුලේ හිටියේ මරියා, ජෝසප් සහ රජ වෙලා පොළොවට ආපු ජේසු බිලිඳු.</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තෙවනුව, සමරිතානු ජාතිකයෙකු ඔහුව දුටුවේය. සමරිතානුවන් යනු යුදෙව්වන් අකමැති මිනිසුන්ය.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නමුත් සමරිතානුවරයා ඔහුට අනුකම්පා කළ නිසා ඔහුට හොඳින් සැලකුවා.</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පැවසුවේ “දෙවිගේ සෙනඟ, ඕනෑම අවස්ථාවක, අවශ්‍යතා ඇති අයට උපකාර කරන හොඳ අසල්වැසියෙකු විය යුතුයි.”</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පූජකයා සහ ලෙවීවරුන් දෙවියන් වහන්සේට මතුපිටින් ළං වූ බවක් පෙනෙන්නට තිබුණත් ඔවුන් වෙන කිසිවෙකුට ආදරය කළේ නැත.</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සමරිතානුවරයා, මතුපිටින් පෙනෙන පරිදි, දෙවියන් වහන්සේට සමීප නොවන නමුත්, අන් අයට ආදරය කිරීමට කැමති හොඳ අසල්වැසියෙක් විය.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අප දෙවියන් වහන්සේට සමීප නම් අපගේ අසල්වැසියන්ට අවශ්‍යතා ඇති අයට උපකාර කරන අය ද විය යුතුය.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හොරකම් කරපු අය වගේම අපිත් අපේ පව් වලට මැරෙන්න බල කරන අය.</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i" altLang="ko-KR" sz="3600">
                <a:solidFill>
                  <a:schemeClr val="tx1">
                    <a:lumMod val="65000"/>
                    <a:lumOff val="35000"/>
                  </a:schemeClr>
                </a:solidFill>
              </a:rPr>
              <a:t>නමුත් මේ භයානක තත්වයෙන් අපව ගලවා ගත්තේ ජේසුස් වහන්සේ 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පූජකයා සහ ලෙවීවරයා සොරකම් කළ මිනිසෙකු දුටු විට කළේ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ඔවුන් ඔහු වෙනුවෙන් යාච්ඤා කළා.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ඔහුගේ තුවාල වලට ප්‍රතිකාර කළේය.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ඔවුන් ඔහුව රෝහලට ගෙන ගියා.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ඔවුන් අනෙක් පැත්තෙන් ඔහු පසුකර ගියහ.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ඔවුන් අනෙක් පැත්තෙන් ඔහු පසුකර ගියහ.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 තුන්දෙනාගෙන් ඔබ සිතන්නේ මංකොල්ලකාරයන් අතට පත් වූ පුද්ගලයාගේ අසල්වැසියා කවුද?"</a:t>
            </a:r>
            <a:endParaRPr xmlns:a="http://schemas.openxmlformats.org/drawingml/2006/main" lang="en-US" altLang="ko-KR" sz="3600"/>
          </a:p>
          <a:p>
            <a:pPr xmlns:a="http://schemas.openxmlformats.org/drawingml/2006/main" lvl="0">
              <a:defRPr/>
            </a:pPr>
            <a:r xmlns:a="http://schemas.openxmlformats.org/drawingml/2006/main">
              <a:rPr lang="si" altLang="ko-KR" sz="3600"/>
              <a:t>“ඔහුට අනුකම්පා කළ තැනැත්තා” යැයි නීතිය පිළිබඳ විශේෂඥයා පිළිතුරු දුන්නේය. ජේසුස් වහන්සේ ඔහුට කතා කොට, "යන්න ද එසේ ම කරන්නැ"යි වදාළ සේක.</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10:</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71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මරියා සහ මාර්තා</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i" altLang="ko-KR" sz="4000"/>
              <a:t>නමුත් අවශ්ය වන්නේ එක් දෙයක් පමණි. මරියා වඩා හොඳ දේ තෝරාගෙන ඇත, එය ඇයගෙන් ඉවතට නොගනු ඇත.</a:t>
            </a:r>
            <a:endParaRPr xmlns:a="http://schemas.openxmlformats.org/drawingml/2006/main" lang="en-US" altLang="ko-KR" sz="4000"/>
          </a:p>
          <a:p>
            <a:pPr xmlns:a="http://schemas.openxmlformats.org/drawingml/2006/main" lvl="0">
              <a:defRPr/>
            </a:pPr>
            <a:r xmlns:a="http://schemas.openxmlformats.org/drawingml/2006/main">
              <a:rPr lang="s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10:</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මරියා සහ මාර්තාගේ නිවසට යේසුස්ට ආරාධනා කළා.</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නැඟෙනහිරෙන් පැමිණි වෛද්‍යවරු යේසුස්ට තෑග්ගක් ලෙස පිළියෙළ කළ රන්, සුවඳ දුම් සහ සුවඳ ලාටු ලබා දුන්හ. “මේ දේශයට පැමිණීම ගැන යේසුස්ට ස්තූතියි!”</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මාර්තා කාර්යබහුලව වැඩ කරමින් සිටියදී, මරියා උනන්දුවෙන් යේසුස්ට සවන් දුන්නාය.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"මම ගොඩක් කාර්යබහුල වෙලා ඉන්නකොට මේරි මට තනියම වැඩ කරන්න දෙනවා කියලා මට විශ්වාස කරන්න බෑ" මාර්තා හිතුවා.</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අවසානයේදී මාර්තා යේසුස්ට පැමිණිලි කළා. "යේසුනි, කරුණාකර මේරිට යන්න දෙන්න. මට තනියම කරන්න වැඩ වැඩියි."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 පැවසුවේ, "වැඩිය කරන්න එපා, මරියා සවන් දීමට කැමතියි, එබැවින් ඇය දිගටම සවන් දෙනු ඇත."</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එයාලට කරන්න ගොඩක් දේවල් තියෙද්දී මරියා යේසුස්ට ඇහුම්කන් දෙන එක හරි නැහැ කියලා මාර්තා හිතුවා.</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නමුත් යේසුස් ඔවුන්ට ඉගැන්නුවේ යේසුස්ට ඇහුම්කන් දීම අන් සියල්ලටම වඩා වටින බවයි.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බයිබලයට සවන් දීමට සහ ඉගෙන ගැනීමට කාලය අපට වටිනාම කාලයයි.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බයිබලයට සවන් දීමට සහ එයින් ඉගෙන ගැනීමට අපට කාලය අහිමි නොවිය යුතුය.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දෙවියන්වහන්සේගේ වචනය අසන අයට ප්‍රේම කරන තැනැත්තා යේසුස්ය.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මාර්තා බොහෝ වැඩ කරමින් සිටියදී මරියා කළේ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ඇය යාච්ඤා කළා.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ඇය යේසුස්ගේ වචනයට ඇහුම්කන් දුන්නාය.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ඇය නිදාගෙන සිටියාය.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ඇය මාර්තාට ගොඩක් උදව් කළා.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② </a:t>
            </a:r>
            <a:r xmlns:a="http://schemas.openxmlformats.org/drawingml/2006/main">
              <a:rPr lang="si" altLang="ko-KR" sz="2800">
                <a:solidFill>
                  <a:srgbClr val="ff0000"/>
                </a:solidFill>
              </a:rPr>
              <a:t>ඇය යේසුස්ගේ වචනයට ඇහුම්කන් දුන්නාය.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i" altLang="ko-KR" sz="4000"/>
              <a:t>නමුත් අවශ්ය වන්නේ එක් දෙයක් පමණි. මරියා වඩා හොඳ දේ තෝරාගෙන ඇත, එය ඇයගෙන් ඉවතට නොගනු ඇත.</a:t>
            </a:r>
            <a:endParaRPr xmlns:a="http://schemas.openxmlformats.org/drawingml/2006/main" lang="en-US" altLang="ko-KR" sz="4000"/>
          </a:p>
          <a:p>
            <a:pPr xmlns:a="http://schemas.openxmlformats.org/drawingml/2006/main" lvl="0">
              <a:defRPr/>
            </a:pPr>
            <a:r xmlns:a="http://schemas.openxmlformats.org/drawingml/2006/main">
              <a:rPr lang="s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10:</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i" altLang="ko-KR" sz="2500" dirty="0">
                <a:solidFill>
                  <a:schemeClr val="tx1">
                    <a:lumMod val="65000"/>
                    <a:lumOff val="35000"/>
                  </a:schemeClr>
                </a:solidFill>
              </a:rPr>
              <a:t>ඊශ්‍රායෙලයේ ගලීලයේ මරියා නම් කන්‍යාවක් ජීවත් වූවාය. ඇය ජෝසප් නම් තරුණයෙකු සමඟ විවාහ ගිවිසගෙන සිටියාය.</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වෛද්‍යවරු ඊශ්‍රායෙල් දේශයෙන් බොහෝ ඈතට ගියත් යේසුස්ට නමස්කාර කරන්න ආවා.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යේසුස් මිනිසුන්ගේ සැබෑ රජයි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ලොව පුරා.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ජේසු මගේත් රජයි.</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සෑම විටම රජ වන යේසුස් වහන්සේට නමස්කාර කරමින් හා අනුගමනය කරමින් අප ජීවත් විය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වහන්සේ අපගේ නමස්කාරය ලැබීමට සුදුසුයි.</a:t>
            </a:r>
            <a:r xmlns:a="http://schemas.openxmlformats.org/drawingml/2006/main">
              <a:rPr altLang="en-US" lang="s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a:t>
            </a:r>
            <a:r xmlns:a="http://schemas.openxmlformats.org/drawingml/2006/main">
              <a:rPr altLang="en-US" lang="si" sz="4000">
                <a:solidFill>
                  <a:srgbClr val="ff0000"/>
                </a:solidFill>
              </a:rPr>
              <a:t> </a:t>
            </a:r>
            <a:r xmlns:a="http://schemas.openxmlformats.org/drawingml/2006/main">
              <a:rPr altLang="ko-KR" lang="si" sz="4000">
                <a:solidFill>
                  <a:srgbClr val="ff0000"/>
                </a:solidFill>
              </a:rPr>
              <a:t>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යේසුස්ට උපන් දින තෑග්ගක් ලෙස නොලැබුණේ කුමක්ද?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රන්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සුවඳ දුම්</a:t>
            </a:r>
            <a:r xmlns:a="http://schemas.openxmlformats.org/drawingml/2006/main">
              <a:rPr altLang="en-US" lang="s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සුවඳ ලාටු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පරිගණකය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පරිගණකය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a:t>
            </a:r>
            <a:r xmlns:a="http://schemas.openxmlformats.org/drawingml/2006/main">
              <a:rPr altLang="en-US" lang="si" sz="4000">
                <a:solidFill>
                  <a:srgbClr val="ff0000"/>
                </a:solidFill>
              </a:rPr>
              <a:t> </a:t>
            </a:r>
            <a:r xmlns:a="http://schemas.openxmlformats.org/drawingml/2006/main">
              <a:rPr altLang="ko-KR" lang="si" sz="4000">
                <a:solidFill>
                  <a:srgbClr val="ff0000"/>
                </a:solidFill>
              </a:rPr>
              <a:t>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නිවසට පැමිණි ඔවුන් දරුවා තම මව වන මරියා සමඟ සිටිනු දැක ඔහුට වැඳ නමස්කාර කළහ. ඉන්පසු ඔව්හු තම වස්තු විවෘත කර ඔහුට රන්, සුවඳ දුම් සහ සුවඳ ලාටු තෑගි කළෝය.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නැත.</a:t>
            </a:r>
            <a:r xmlns:a="http://schemas.openxmlformats.org/drawingml/2006/main">
              <a:rPr lang="si" altLang="en-US" b="1">
                <a:solidFill>
                  <a:schemeClr val="tx1">
                    <a:lumMod val="50000"/>
                    <a:lumOff val="50000"/>
                  </a:schemeClr>
                </a:solidFill>
              </a:rPr>
              <a:t> </a:t>
            </a:r>
            <a:r xmlns:a="http://schemas.openxmlformats.org/drawingml/2006/main">
              <a:rPr lang="si" altLang="ko-KR" b="1">
                <a:solidFill>
                  <a:schemeClr val="tx1">
                    <a:lumMod val="50000"/>
                    <a:lumOff val="50000"/>
                  </a:schemeClr>
                </a:solidFill>
              </a:rPr>
              <a:t>48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ජේසු බබා ඊජිප්තුවට පැනලා ගියා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ඔවුන් ගිය පසු, සමිඳාණන් වහන්සේගේ දූතයෙක් සිහිනයකින් ජෝසෙප්ට දර්ශනය විය. "නැඟිටින්න, දරුවා සහ ඔහුගේ මව රැගෙන ඊජිප්තුවට පලා යන්න. මම ඔබට පවසන තුරු එහි සිටින්න. හෙරොද් දරුවා ඔහුව මරා දැමීමට සොයනු ඇත."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ඉශ්‍රායෙල්හි රජ වූ හෙරොද්, ජේසුස් වහන්සේගේ උපත පිළිබඳ පුවත මැජික්වරුන් මාර්ගයෙන් දැනගත් අතර, ඔහු යේසුස්ව ඝාතනය කිරීමට කුමන්ත්‍රණය කළේය.</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කෙසේ වෙතත්, හෙරොද්ගේ සියලු කුමන්ත්රණ දැන සිටි දෙවියන් වහන්සේ සිහිනෙන් පැවසුවේ මායාවරුන් හෙරොද්ගෙන් ඉවත් විය යුතු බවයි.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ඒ වගේම මරියාගේ ස්වාමිපුරුෂයා වූ යෝසෙප්ට දේවදූතයෙක් හීනෙන් කියනවා ඇහුණා: “ඊජිප්තුවට පලා යන්න. හෙරොද් යේසුස්ව මරන්න යනවා.”</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si" sz="2800">
                <a:solidFill>
                  <a:schemeClr val="tx1">
                    <a:lumMod val="65000"/>
                    <a:lumOff val="35000"/>
                  </a:schemeClr>
                </a:solidFill>
              </a:rPr>
              <a:t>එය ඇසූ ජෝසප් මරියා සහ ජේසු බිලිඳා රැගෙන හෙරොද් වෙතින් ඊජිප්තුවට පලා ගියේය.</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si" sz="2800">
                <a:solidFill>
                  <a:schemeClr val="tx1">
                    <a:lumMod val="65000"/>
                    <a:lumOff val="35000"/>
                  </a:schemeClr>
                </a:solidFill>
              </a:rPr>
              <a:t>දවසක් මරියාට දේවදූතයෙක් පෙනී සිටියා. “අතිශයින් අනුග්‍රහය ඇති ඔබට සුබ පැතුම්! සමිඳාණන් වහන්සේ ඔබ සමඟ ය. ”</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 අතර, තමා මැජික්වරුන් විසින් රැවටීමට ලක් වූ බව දැනගත් හෙරොද්, බෙත්ලෙහෙමේ සියලුම ළදරුවන් මරා දමන ලෙස දරුණු නියෝගයක් ලබා දුන්නේය. හෙරොද්ගේ මරණය දක්වාම යේසුස්ට ඊජිප්තුවේ සිටීමට සිදු විය.</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එඬේරුන් සහ ශාස්ත්‍රඥයන් යේසුස් කවුද කියා හඳුනාගත්තා.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කෙසේවෙතත්, හෙරොද් රජු යේසුස්ව හඳුනාගත්තේ නැත. එපමණක්ද නොව, ඔහුගේ කෑදරකම නිසා, ඔහු යේසුස්ව මරා දැමීමට උත්සාහ කිරීමට කුරිරු පාපයන් කළේය.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ජේසුස් වහන්සේ ගැන ඇසීම ප්‍රතික්ෂේප කරන බොහෝ මිනිසුන් ලෝකයේ සිටිති.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එය ඉතා බරපතළ පාපයකි.</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මනුෂ්‍ය බලයෙන් නැවැත්වීමට එඩිතර නොවන තැනැත්තා ය.</a:t>
            </a:r>
            <a:r xmlns:a="http://schemas.openxmlformats.org/drawingml/2006/main">
              <a:rPr altLang="en-US" lang="s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හෙරොද්ගෙන් බේරුණේ කොහේද?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ඊජිප්තුව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ඇමරිකාව</a:t>
            </a:r>
            <a:r xmlns:a="http://schemas.openxmlformats.org/drawingml/2006/main">
              <a:rPr altLang="en-US" lang="s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කොරියාව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ඊශ්‍රායල්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① </a:t>
            </a:r>
            <a:r xmlns:a="http://schemas.openxmlformats.org/drawingml/2006/main">
              <a:rPr altLang="ko-KR" lang="si" sz="2800">
                <a:solidFill>
                  <a:srgbClr val="ff0000"/>
                </a:solidFill>
              </a:rPr>
              <a:t>ඊජිප්තුව</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ඔවුන් ගිය පසු, සමිඳාණන් වහන්සේගේ දූතයෙක් සිහිනයකින් ජෝසෙප්ට දර්ශනය විය. "නැඟිටින්න, දරුවා සහ ඔහුගේ මව රැගෙන ඊජිප්තුවට පලා යන්න. මම ඔබට පවසන තුරු එහි සිටින්න. හෙරොද් දරුවා ඔහුව මරා දැමීමට සොයනු ඇත."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49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දේවමාළිගාවේ ජේසුස් පිරිමි ළමයා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"ඇයි මාව හෙව්වේ?" ඔහු ඇසුවා. "ඔබ දැන සිටියේ නැද්ද මට මගේ පියාගේ නිවසේ සිටිය යුතු බව?"</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යේසුස්ට වයස අවුරුදු 12දී පාස්කු උත්සවයේදී ඔහු සහ ඔහුගේ දෙමාපියන් යෙරුසලමේ දේවමාළිගාවට පැමිණියා.</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යෙරුසලමේ දේවමාළිගාවේ සිට ගෙදර යන අතරමගදී, යෝසෙප්ට සහ මරියාට යේසුස්ව සොයාගත නොහැකි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යෝසෙප් සහ මරියා යේසුස්ව හොයාගන්න යෙරුසලමේ දේවමාළිගාවට ආපහු ගියා.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si" altLang="ko-KR" sz="2800" dirty="0">
                <a:solidFill>
                  <a:schemeClr val="tx1">
                    <a:lumMod val="65000"/>
                    <a:lumOff val="35000"/>
                  </a:schemeClr>
                </a:solidFill>
              </a:rPr>
              <a:t>"මරියා, ඔබ පුතෙකු බිහි කරන අතර ඔබ ඔහුට යේසුස් යන නම තැබිය යුතුය." ඇය මේ ආරංචියට බය වුණා.</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 සිටියේ මගේ පියාගේ නිවසේ බව ඔබ දැන සිටියේ නැද්ද?" යේසුස් දේවමාළිගාවේ බයිබල් ගුරුවරුන් සමඟ සාකච්ඡාවක් පවත්වමින් සිටියදී යේසුස්ගේ ප්‍රඥාව ගැන ඔවුන් සියල්ලෝම මවිත වූහ.</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si" sz="2800">
                <a:solidFill>
                  <a:schemeClr val="tx1">
                    <a:lumMod val="65000"/>
                    <a:lumOff val="35000"/>
                  </a:schemeClr>
                </a:solidFill>
              </a:rPr>
              <a:t>එතැන් සිට, ඔහුගේ ප්‍රඥාව සහ උස වැඩෙන විට, ජේසුස් පිරිමි ළමයා දෙවියන් වහන්සේට සහ මිනිසුන්ට වඩාත් ප්‍රේම කළේය.</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කුඩා කාලයේ සිටම කුඩා කාලයේ සිටම ඔහු දෙවිගේ පුත්‍රයා බව යේසුස් දැන සිටියා. ගැලවුම්කරුවෙකු ලෙස ජීවිතය සඳහා අවංකව සූදානම් විය.</a:t>
            </a:r>
            <a:r xmlns:a="http://schemas.openxmlformats.org/drawingml/2006/main">
              <a:rPr altLang="en-US" lang="s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තරුණ වුවත්,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දෙවියන් වහන්සේගේ දරුවන් බව අපි පැහැදිලිව මතක තබාගත යුතුයි.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ඒ නිසා අපි දෙවියන්ගේ දරුවන් ලෙස ජීවත් වන බව දෙවියන් වහන්සේට සහ මිනිසුන්ට පෙන්විය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දෙවිගේ පුත්‍රයා වුණත් නිහතමානීව හා කීකරුකමේ ආදර්ශය තැබුවේ මාංසික දෙමාපියන්ටයි.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නැතිවූ යේසුස් සිටියේ කොහේද?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තුළ</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එම</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වැසිකිළිය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මාලිගාවේ</a:t>
            </a:r>
            <a:r xmlns:a="http://schemas.openxmlformats.org/drawingml/2006/main">
              <a:rPr altLang="en-US" lang="s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තුළ</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එම</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පන්සල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නිවස තුළ</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③ </a:t>
            </a:r>
            <a:r xmlns:a="http://schemas.openxmlformats.org/drawingml/2006/main">
              <a:rPr altLang="ko-KR" lang="si" sz="2800">
                <a:solidFill>
                  <a:srgbClr val="ff0000"/>
                </a:solidFill>
              </a:rPr>
              <a:t>පන්සලේ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"ඇයි මාව හෙව්වේ?" ඔහු ඇසුවා. "ඔබ දැන සිටියේ නැද්ද මට මගේ පියාගේ නිවසේ සිටිය යුතු බව?"</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50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ජේසුස් වහන්සේගේ බව්තීස්මය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"සමිඳාණන් වහන්සේට මාර්ගය පිළියෙළ කරන්න, උන් වහන්සේට මාවත් කෙළින් කරන්න" කියා කාන්තාරයේදී එකෙකුගේ හඬකි.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4. ඉතින් යොහන් කාන්තාර ප්‍රදේශයේ බව්තීස්ම වෙමින් පව් කමාව සඳහා පසුතැවිලි වීමේ බව්තීස්මයක් දේශනා කරමින් පැමිණියේය.</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වහන්සේට වයස අවුරුදු තිහක් වූ විට, ඔටුවන්ගේ ඇඳුමින් සැරසී පළඟැටියන් සහ වල් මී පැණි අනුභව කරමින් අමුතු මිනිසෙක් කාන්තාරයේ පෙනී සිටියේය.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ඔහුගේ නම යොහන් බව්තීස්තය. ගැලවුම්කරුවා පැමිණෙන නිසා පසුතැවිලි වී බව්තීස්ම වන ලෙස ඔහු මිනිසුන්ගෙන් ඉල්ලා සිටියේය.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si" altLang="ko-KR" sz="2800" dirty="0">
                <a:solidFill>
                  <a:schemeClr val="tx1">
                    <a:lumMod val="65000"/>
                    <a:lumOff val="35000"/>
                  </a:schemeClr>
                </a:solidFill>
              </a:rPr>
              <a:t>නමුත් ඇය දෙවිගේ පණිවිඩයට කීකරු වුණා. “මම යෙහෝවා දෙවිගේ සේවකයා. ඔබ කී ලෙසම මට එය වේවා.</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'මම මෙතන ඉන්නේ මට පස්සේ එන කෙනෙක්ව සූදානම් කරන්න!'</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i" altLang="ko-KR" sz="2800">
                <a:solidFill>
                  <a:schemeClr val="tx1">
                    <a:lumMod val="65000"/>
                    <a:lumOff val="35000"/>
                  </a:schemeClr>
                </a:solidFill>
              </a:rPr>
              <a:t>යොහන් බව්තීස්ත යේසුස්ගේ මාර්ගය සූදානම් කරමින් සිටියේය.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 ද බව්තීස්ම වීමට පැමිණියේ යොහන් බව්තීස්ත විසිනි.</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i" altLang="ko-KR" sz="2800">
                <a:solidFill>
                  <a:schemeClr val="tx1">
                    <a:lumMod val="65000"/>
                    <a:lumOff val="35000"/>
                  </a:schemeClr>
                </a:solidFill>
              </a:rPr>
              <a:t>“බලන්න! ලෝකයේ පාපය දුරු කරන දෙවිගේ බැටළු පැටවා!” යොහන් බව්තීස්ත යේසුස්ව හඬ නඟා හඳුන්වා දුන්නේය.</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යොහන් විසින් බව්තීස්ම වූ විට, ස්වර්ගයෙන් හඬක් පැමිණියේ ශුද්ධාත්මයාණන් පරෙවියෙකු මෙන් ඔහු මතට බැසගෙනය: “ඔබ මාගේ ප්‍රේම කරන මාගේ පුත්‍රයාය; ඔබ ගැන මම ඉතා සතුටු වෙමි."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යොහන් බව්තීස්ත තමාව උසස් කරගත්තේ නැත.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ඔහු තම ජීවිතය කැප කළේ යේසුස්ව සම්පූර්ණයෙන්ම හඳුන්වා දීමටයි.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මම ජීවත් වන්නේ කා වෙනුවෙන්ද?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යොහන් බව්තීස්ත මෙන්, අප පුරසාරම් දොඩමින් මා උසස් කරනවාට වඩා ජේසුස් වහන්සේ උසස් කොට හඳුන්වා දෙන ජීවිතයක් ගත කළ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දෙවියන්ගේ එකම එක පුත්‍රයායි.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බව්තීස්ම වූ විට ස්වර්ගයෙන් බැස ආවේ කුමක්ද?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කපුටා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ශුද්ධාත්මයාණන්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පැස්බරා</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ගේ කුරුල්ලා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② </a:t>
            </a:r>
            <a:r xmlns:a="http://schemas.openxmlformats.org/drawingml/2006/main">
              <a:rPr altLang="ko-KR" lang="si" sz="2800">
                <a:solidFill>
                  <a:srgbClr val="ff0000"/>
                </a:solidFill>
              </a:rPr>
              <a:t>ශුද්ධාත්මයාණන්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"සමිඳාණන් වහන්සේට මාර්ගය පිළියෙළ කරන්න, උන් වහන්සේට මාවත් කෙළින් කරන්න" කියා කාන්තාරයේදී එකෙකුගේ හඬකි.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i" sz="3600">
                <a:solidFill>
                  <a:schemeClr val="tx1">
                    <a:lumMod val="65000"/>
                    <a:lumOff val="35000"/>
                  </a:schemeClr>
                </a:solidFill>
              </a:rPr>
              <a:t>4. ඉතින් යොහන් කාන්තාර ප්‍රදේශයේ බව්තීස්ම වෙමින් පව් කමාව සඳහා පසුතැවිලි වීමේ බව්තීස්මයක් දේශනා කරමින් පැමිණියේය.</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51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යේසුස්ව සාතන් විසින් පරීක්ෂාවට ලක් කළා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ඔහුට කතා කොට, "සාතන් මා කෙරෙන් ඈත් වන්න! මන්ද, 'ඔබේ දෙවි සමිඳාණන් වහන්සේට නමස්කාර කරන්න, ඔහුට පමණක් සේවය කරන්න' කියා ලියා ඇත."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වහන්සේ දින හතළිහක් නිරාහාරව සිට යාච්ඤා කිරීමෙන් පසු සාතන් පෙනී සිට යේසුස්ව පරීක්ෂා කළේය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si" altLang="ko-KR" sz="2500" dirty="0">
                <a:solidFill>
                  <a:schemeClr val="tx1">
                    <a:lumMod val="65000"/>
                    <a:lumOff val="35000"/>
                  </a:schemeClr>
                </a:solidFill>
              </a:rPr>
              <a:t>ඉතින් ඇය කන්‍යාවක් වුවත් ගැබ් ගත්තාය. මේ දරුවාගේ නම යේසුස්. අනාගතයේ දී සියලු මිනිසුන් ඔවුන්ගේ පාපවලින් ගලවා ගන්නා දෙවියන් වහන්සේගේ පුත්රයාය.</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"ඔයාට බඩගිනි ද? මේ ගලෙන් බත් කැවුම් හදලා කන්න!” සාතන් පළමු පරීක්ෂණය කළේය. නමුත් යේසුස් එම පරීක්ෂණය පරාජය කළේ දෙවිගේ වචනයෙන්.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“එහෙනම් මෙතනින් පනින්න! ඔබ දෙවියන් වහන්සේගේ පුත්‍රයා නම්, ඔබ නොමැරෙන්නේ ය. සාතන් දේවමාලිගාව මුදුනේදී යේසුස්ව දෙවන වරටත් පරීක්ෂා කළා.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 අවස්ථාවේදී ඔහු යේසුස්ව ඉතා උස් කන්දකට ගෙන ගොස් ලෝකයේ සියලුම රාජ්‍යයන් යේසුස්ට පෙන්වා, “ඔබ මට වැඳ වැටුණොත්, මම මේ සියල්ල ඔබට දෙන්නෙමි!” කියා පැවසුවා. නමුත් යේසුස් වහන්සේ දෙවියන් වහන්සේගේ වචනය සමඟ තුන්වන පරීක්ෂණය ප්රතික්ෂේප කළේය.</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අවසානයේදී යේසුස් සාතන්ගේ සියලු පරීක්ෂාවන් පරාජය කළා. සියලු පරීක්ෂාවන් ජයගත් ජේසුස් වහන්සේ ගැන දෙවියන් වහන්සේ සතුටු විය.</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යේසුස් වහන්සේ දෙවියන් වහන්සේගේ පුත්රයා විය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නමුත් අපි වගේම ඔහුත් සාතන් විසින් පරීක්ෂාවට ලක් කළා.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නමුත් දෙවිගේ වචනයෙන් යේසුස් සාතන්ගේ පරීක්ෂාව ජයගත්තා.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සාතන් තවමත් අපව පොලඹවයි.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කෙසේ වෙතත්, යේසුස් වහන්සේ මෙන්, අපට දෙවියන් වහන්සේගේ වචනයෙන් සාතන්ගේ පරීක්ෂාව ජය ගත හැකිය</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අප මුහුණ දෙන පරීක්ෂාවන් ජය ගැනීමට යේසුස් අපගේ උපකාරකයා වේ. ඒ වගේම අපි මුහුණ දෙන අභියෝග සියල්ල තේරුම් ගෙන ඒවා ජය ගැනීමට අපට උපකාර කරන්නේ ඔහුයි.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සාතන් යේසුස්ට කීයක් පරීක්ෂා කළාද?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එකක්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දෙකක්</a:t>
            </a:r>
            <a:r xmlns:a="http://schemas.openxmlformats.org/drawingml/2006/main">
              <a:rPr altLang="en-US" lang="s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තුන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හතර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③ </a:t>
            </a:r>
            <a:r xmlns:a="http://schemas.openxmlformats.org/drawingml/2006/main">
              <a:rPr altLang="ko-KR" lang="si" sz="2800">
                <a:solidFill>
                  <a:srgbClr val="ff0000"/>
                </a:solidFill>
              </a:rPr>
              <a:t>තුන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ඔහුට කතා කොට, "සාතන් මා කෙරෙන් ඈත් වන්න! මන්ද, 'ඔබේ දෙවි සමිඳාණන් වහන්සේට නමස්කාර කරන්න, ඔහුට පමණක් සේවය කරන්න' කියා ලියා ඇත."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52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ජල</a:t>
            </a:r>
            <a:r xmlns:a="http://schemas.openxmlformats.org/drawingml/2006/main">
              <a:rPr lang="si" altLang="en-US" sz="4400"/>
              <a:t> </a:t>
            </a:r>
            <a:r xmlns:a="http://schemas.openxmlformats.org/drawingml/2006/main">
              <a:rPr lang="si" altLang="ko-KR" sz="4400"/>
              <a:t>වයින් බවට පත් විය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ගලීලයේ කානා නුවරදී සිදු කළ පළමු ආශ්චර්යමත් ලකුණු මෙයයි. මෙසේ ඔහු තම මහිමය හෙළි කළ අතර ඔහුගේ ගෝලයන් ඔහු කෙරෙහි විශ්වාසය තැබුවා.</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විවාහ නොවුණත් පුතෙක් ලැබෙන්න මේරි බය වුණා.</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කෙසේ වෙතත්, ඇය ඇදහිල්ලෙන් දෙවියන් වහන්සේගේ වචනය පිළිගෙන කීකරු වූවාය.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දෙවියන් වහන්සේගේ වචනය විශ්වාස කරන විට සහ කීකරු වන විට අපි බිය විය හැක. නමුත් මරියාගේ පාපොච්චාරණය මෙන්, අප පාපොච්චාරණය කළ යුත්තේ “ඔබ පැවසූ පරිදි මට එය වේවා” කියායි.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ගලීලයේ කානාහි විවාහ උත්සවයක් පැවැත්විණි. යේසුස්ට සහ ඔහුගේ ගෝලයන්ටත් විවාහ උත්සවයට ආරාධනා කරලා තිබුණා.</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නමුත් ගැටලුවක් තිබුණා. වයින් ඉවරයි. වයින් නොමැතිව ඔබට මංගල්යයක් ගත නොහැක.</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ගෙදර සිටි සේවකයන් ලවා භාජනයට වතුර වත් කළා. සේවකයෝ ඔවුන් ඉල්ලූ දේ කළහ.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ඊට පස්සේ, භාජනයේ වතුර රසට ගත්තා. බඳුනේ ජලය ඉතා රසවත් වයින් බවට පත් විය.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අමුත්තන් වයින් රස බැලූ අතර පුදුමයට පත් විය. ඔවුන්ට පළමු වතාවට වඩා රසවත් වයින් පිරිනමන ලද අතර, ජේසුස් වහන්සේගේ ප්රාතිහාර්යයට ස්තුතිවන්ත වන්නට, මංගල්යය වඩාත් උද්යෝගිමත් විය හැකිය.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ජේසුස් වහන්සේගේ කාලයේ වයින්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මංගල්යයේදී සම්පූර්ණයෙන්ම අත්යවශ්ය විය.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යේසුස් වතුර වයින් බවට පත් කර මංගල්යයට අවශ්ය දේ සැපයුවා.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අපට නම් ජේසුස් වහන්සේ නැතිවම බැරි කෙනෙක්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මංගල්යයක වයින් මෙන්.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අපට උන් වහන්සේ දුන් ජේසුස් වහන්සේගේ කරුණාව අප සිහිපත් කළ යුතුය.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a:t>
            </a:r>
            <a:r xmlns:a="http://schemas.openxmlformats.org/drawingml/2006/main">
              <a:rPr altLang="en-US" lang="s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WHO</a:t>
            </a:r>
            <a:r xmlns:a="http://schemas.openxmlformats.org/drawingml/2006/main">
              <a:rPr altLang="en-US" lang="si" sz="3200"/>
              <a:t> </a:t>
            </a:r>
            <a:r xmlns:a="http://schemas.openxmlformats.org/drawingml/2006/main">
              <a:rPr altLang="ko-KR" lang="si" sz="3200"/>
              <a:t>වේ</a:t>
            </a:r>
            <a:r xmlns:a="http://schemas.openxmlformats.org/drawingml/2006/main">
              <a:rPr altLang="en-US" lang="si" sz="3200"/>
              <a:t> </a:t>
            </a:r>
            <a:r xmlns:a="http://schemas.openxmlformats.org/drawingml/2006/main">
              <a:rPr altLang="ko-KR" lang="si" sz="3200"/>
              <a:t>යේසුස් වහන්සේ?</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යේසුස්වහන්සේ අපගේ ප්‍රීතිය, මංගල්‍යයේ වයින් මෙන්ය.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වතුර බවට පත් කළේ කුමක්ද?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කිරි</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තැඹිලි යුෂ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පාන්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වයින්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වයින්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ගලීලයේ කානා නුවරදී සිදු කළ පළමු ආශ්චර්යමත් ලකුණු මෙයයි. මෙසේ ඔහු තම මහිමය හෙළි කළ අතර ඔහුගේ ගෝලයන් ඔහු කෙරෙහි විශ්වාසය තැබුවා.</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53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නිකොදේමස් රාත්‍රියේ යේසුස් ළඟට ආවා.</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si" sz="3200">
                <a:solidFill>
                  <a:srgbClr val="FF0000"/>
                </a:solidFill>
              </a:rPr>
              <a:t>යේසුස් කවුද?</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si" sz="3600">
                <a:solidFill>
                  <a:srgbClr val="0070C0"/>
                </a:solidFill>
              </a:rPr>
              <a:t>ජේසු තමයි..</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si" sz="3600">
                <a:solidFill>
                  <a:schemeClr val="tx1">
                    <a:lumMod val="65000"/>
                    <a:lumOff val="35000"/>
                  </a:schemeClr>
                </a:solidFill>
              </a:rPr>
              <a:t>යේසුස් අපේ ගැලවුම්කරුවා ලෙස පොළොවට පැමිණියේය.</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පිළිතුරු දෙමින්, ''සැබැවින් ම මම ඔබට කියමි, ජලයෙන් හා ආත්මයෙන් උපත ලබා මිස කිසිවෙකුට දෙවියන් වහන්සේගේ රාජ්‍යයට ඇතුළු විය නොහැක.</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si" sz="2800">
                <a:solidFill>
                  <a:schemeClr val="tx1">
                    <a:lumMod val="65000"/>
                    <a:lumOff val="35000"/>
                  </a:schemeClr>
                </a:solidFill>
              </a:rPr>
              <a:t>ඊශ්‍රායෙල්වරුන්ගේ ගුරුවරයා වූ නිකොදේමස් නම් මිනිසෙක් සිටියේය.</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ඔහු</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ආවා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දක්වා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යේසුස් වහන්සේ</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දක්වා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අහන්න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හිදී</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රෑ.</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"මම දෙවියන් වහන්සේගේ රාජ්‍යයට ඇතුල් වන්නේ කෙසේද?"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i" altLang="ko-KR" sz="2800">
                <a:solidFill>
                  <a:schemeClr val="tx1">
                    <a:lumMod val="65000"/>
                    <a:lumOff val="35000"/>
                  </a:schemeClr>
                </a:solidFill>
              </a:rPr>
              <a:t>"ඔබ නැවත ඉපදුනේ නැත්නම්, ඔබට දෙවියන් වහන්සේගේ රාජ්‍යයට ඇතුල් විය නොහැක." යේසුස් පිළිතුරු දුන්නේය.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ඔහු නැවත ඉපදිය යුතු බව ඔහුට වැටහුණේ නැත. "මම ආයෙත් අම්මගෙ ගර්භාශයට ගිහින් එලියට එන්නද?"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si" altLang="ko-KR" sz="2600">
                <a:solidFill>
                  <a:schemeClr val="tx1">
                    <a:lumMod val="65000"/>
                    <a:lumOff val="35000"/>
                  </a:schemeClr>
                </a:solidFill>
              </a:rPr>
              <a:t>“ශරීරය නොව ආත්මය නැවත ඉපදිය යුතුය. "මිනිසාට ජලය සහ ශුද්ධාත්මයාණන් සමඟ නැවත ඉපදිය හැක." යේසුස් පිළිතුරු දුන්නේය</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"ඔබ මා කෙරෙහි විශ්වාස කර ගැලවිය යුතුය." නැවත ඉපදීමේ රහස යේසුස් නිකොදේමුස්ට පැවසුවා.</a:t>
            </a:r>
            <a:r xmlns:a="http://schemas.openxmlformats.org/drawingml/2006/main">
              <a:rPr lang="s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a:t>
            </a:r>
            <a:r xmlns:a="http://schemas.openxmlformats.org/drawingml/2006/main">
              <a:rPr altLang="en-US" lang="si" sz="4000">
                <a:solidFill>
                  <a:srgbClr val="ff0000"/>
                </a:solidFill>
              </a:rPr>
              <a:t> </a:t>
            </a:r>
            <a:r xmlns:a="http://schemas.openxmlformats.org/drawingml/2006/main">
              <a:rPr altLang="ko-KR" lang="si" sz="4000">
                <a:solidFill>
                  <a:srgbClr val="ff0000"/>
                </a:solidFill>
              </a:rPr>
              <a:t>පාඩම</a:t>
            </a:r>
            <a:r xmlns:a="http://schemas.openxmlformats.org/drawingml/2006/main">
              <a:rPr altLang="en-US" lang="s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ඔබ යේසුස්ව විශ්වාස කරනවා නම්,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ඔබේ ආත්මය නැවත ඉපදේවි.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යේසුස් වහන්සේව විශ්වාස කරන අය නැවත ඉපදෙන අතර ඔබ බවට පත් වනු ඇත</a:t>
            </a:r>
            <a:r xmlns:a="http://schemas.openxmlformats.org/drawingml/2006/main">
              <a:rPr altLang="en-US" lang="si" sz="3200">
                <a:solidFill>
                  <a:schemeClr val="tx1">
                    <a:lumMod val="65000"/>
                    <a:lumOff val="35000"/>
                  </a:schemeClr>
                </a:solidFill>
              </a:rPr>
              <a:t> </a:t>
            </a:r>
            <a:r xmlns:a="http://schemas.openxmlformats.org/drawingml/2006/main">
              <a:rPr altLang="ko-KR" lang="si" sz="3200">
                <a:solidFill>
                  <a:schemeClr val="tx1">
                    <a:lumMod val="65000"/>
                    <a:lumOff val="35000"/>
                  </a:schemeClr>
                </a:solidFill>
              </a:rPr>
              <a:t>පාපයට වෛර කිරීමට සහ දෙවියන් වහන්සේට ප්‍රේම කිරීමට.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ඔබ නැවත ඉපදෙනවාද?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යේසුස්ව විශ්වාස කරලා නැවත ඉපදෙනවා. එමනිසා, අප ලෝකයට වඩා වෙනස් මිනිසුන් බව මතක තබා ගත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යේසුස් වහන්සේ</a:t>
            </a:r>
            <a:r xmlns:a="http://schemas.openxmlformats.org/drawingml/2006/main">
              <a:rPr altLang="en-US" lang="si" sz="3600">
                <a:solidFill>
                  <a:schemeClr val="tx1">
                    <a:lumMod val="65000"/>
                    <a:lumOff val="35000"/>
                  </a:schemeClr>
                </a:solidFill>
              </a:rPr>
              <a:t> </a:t>
            </a:r>
            <a:r xmlns:a="http://schemas.openxmlformats.org/drawingml/2006/main">
              <a:rPr altLang="ko-KR" lang="si" sz="3600">
                <a:solidFill>
                  <a:schemeClr val="tx1">
                    <a:lumMod val="65000"/>
                    <a:lumOff val="35000"/>
                  </a:schemeClr>
                </a:solidFill>
              </a:rPr>
              <a:t>උන් වහන්සේ අදහන අය දැහැමි බවට පත් කර නැවත උපදින්නේ 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අපි නැවත ඉපදීමට හේතුව කුමක්ද?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ජලය සහ ආත්මය සමඟ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තෙල් සහ ගින්න සමඟ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කඳුළු සහ ගීත සමඟ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යාච්ඤාව සහ නමස්කාරය සමඟ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① </a:t>
            </a:r>
            <a:r xmlns:a="http://schemas.openxmlformats.org/drawingml/2006/main">
              <a:rPr altLang="ko-KR" lang="si" sz="2800">
                <a:solidFill>
                  <a:srgbClr val="ff0000"/>
                </a:solidFill>
              </a:rPr>
              <a:t>ජලය සහ ආත්මය සමඟ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පිළිතුරු දෙමින්, ''සැබැවින් ම මම ඔබට කියමි, ජලයෙන් හා ආත්මයෙන් උපත ලබා මිස කිසිවෙකුට දෙවියන් වහන්සේගේ රාජ්‍යයට ඇතුළු විය නොහැක.</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